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10" r:id="rId1"/>
    <p:sldMasterId id="2147483711" r:id="rId2"/>
  </p:sldMasterIdLst>
  <p:notesMasterIdLst>
    <p:notesMasterId r:id="rId80"/>
  </p:notesMasterIdLst>
  <p:sldIdLst>
    <p:sldId id="348" r:id="rId3"/>
    <p:sldId id="350" r:id="rId4"/>
    <p:sldId id="351" r:id="rId5"/>
    <p:sldId id="349" r:id="rId6"/>
    <p:sldId id="259" r:id="rId7"/>
    <p:sldId id="260" r:id="rId8"/>
    <p:sldId id="263" r:id="rId9"/>
    <p:sldId id="334" r:id="rId10"/>
    <p:sldId id="335" r:id="rId11"/>
    <p:sldId id="270" r:id="rId12"/>
    <p:sldId id="336" r:id="rId13"/>
    <p:sldId id="337" r:id="rId14"/>
    <p:sldId id="338" r:id="rId15"/>
    <p:sldId id="339" r:id="rId16"/>
    <p:sldId id="340" r:id="rId17"/>
    <p:sldId id="341" r:id="rId18"/>
    <p:sldId id="343" r:id="rId19"/>
    <p:sldId id="342" r:id="rId20"/>
    <p:sldId id="346" r:id="rId21"/>
    <p:sldId id="345" r:id="rId22"/>
    <p:sldId id="347" r:id="rId23"/>
    <p:sldId id="271" r:id="rId24"/>
    <p:sldId id="272" r:id="rId25"/>
    <p:sldId id="273" r:id="rId26"/>
    <p:sldId id="274" r:id="rId27"/>
    <p:sldId id="275" r:id="rId28"/>
    <p:sldId id="276" r:id="rId29"/>
    <p:sldId id="277" r:id="rId30"/>
    <p:sldId id="278" r:id="rId31"/>
    <p:sldId id="279"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32" r:id="rId79"/>
  </p:sldIdLst>
  <p:sldSz cx="13004800" cy="73025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F12BA42-A5EF-434B-A67B-880A3FF38B11}">
  <a:tblStyle styleId="{CF12BA42-A5EF-434B-A67B-880A3FF38B11}"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471"/>
    <p:restoredTop sz="94708"/>
  </p:normalViewPr>
  <p:slideViewPr>
    <p:cSldViewPr snapToGrid="0" snapToObjects="1">
      <p:cViewPr varScale="1">
        <p:scale>
          <a:sx n="83" d="100"/>
          <a:sy n="83" d="100"/>
        </p:scale>
        <p:origin x="49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80" Type="http://schemas.openxmlformats.org/officeDocument/2006/relationships/notesMaster" Target="notesMasters/notesMaster1.xml"/><Relationship Id="rId81" Type="http://schemas.openxmlformats.org/officeDocument/2006/relationships/presProps" Target="presProps.xml"/><Relationship Id="rId82" Type="http://schemas.openxmlformats.org/officeDocument/2006/relationships/viewProps" Target="viewProps.xml"/><Relationship Id="rId83" Type="http://schemas.openxmlformats.org/officeDocument/2006/relationships/theme" Target="theme/theme1.xml"/><Relationship Id="rId84" Type="http://schemas.openxmlformats.org/officeDocument/2006/relationships/tableStyles" Target="tableStyles.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lstStyle>
            <a:lvl1pPr marL="0" marR="0" lvl="0" indent="0" algn="l" rtl="0">
              <a:spcBef>
                <a:spcPts val="0"/>
              </a:spcBef>
              <a:defRPr/>
            </a:lvl1pPr>
            <a:lvl2pPr marL="0" marR="0" lvl="1" indent="228600" algn="l" rtl="0">
              <a:spcBef>
                <a:spcPts val="0"/>
              </a:spcBef>
              <a:defRPr/>
            </a:lvl2pPr>
            <a:lvl3pPr marL="0" marR="0" lvl="2" indent="457200" algn="l" rtl="0">
              <a:spcBef>
                <a:spcPts val="0"/>
              </a:spcBef>
              <a:defRPr/>
            </a:lvl3pPr>
            <a:lvl4pPr marL="0" marR="0" lvl="3" indent="685800" algn="l" rtl="0">
              <a:spcBef>
                <a:spcPts val="0"/>
              </a:spcBef>
              <a:defRPr/>
            </a:lvl4pPr>
            <a:lvl5pPr marL="0" marR="0" lvl="4" indent="914400" algn="l" rtl="0">
              <a:spcBef>
                <a:spcPts val="0"/>
              </a:spcBef>
              <a:defRPr/>
            </a:lvl5pPr>
            <a:lvl6pPr marL="0" marR="0" lvl="5" indent="1143000" algn="l" rtl="0">
              <a:spcBef>
                <a:spcPts val="0"/>
              </a:spcBef>
              <a:defRPr/>
            </a:lvl6pPr>
            <a:lvl7pPr marL="0" marR="0" lvl="6" indent="1371600" algn="l" rtl="0">
              <a:spcBef>
                <a:spcPts val="0"/>
              </a:spcBef>
              <a:defRPr/>
            </a:lvl7pPr>
            <a:lvl8pPr marL="0" marR="0" lvl="7" indent="1600200" algn="l" rtl="0">
              <a:spcBef>
                <a:spcPts val="0"/>
              </a:spcBef>
              <a:defRPr/>
            </a:lvl8pPr>
            <a:lvl9pPr marL="0" marR="0" lvl="8" indent="1828800" algn="l" rtl="0">
              <a:spcBef>
                <a:spcPts val="0"/>
              </a:spcBef>
              <a:defRPr/>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Shape 43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432" name="Shape 43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4364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Shape 50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503" name="Shape 50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Shape 50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09" name="Shape 50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614717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Shape 50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09" name="Shape 50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extLst>
      <p:ext uri="{BB962C8B-B14F-4D97-AF65-F5344CB8AC3E}">
        <p14:creationId xmlns:p14="http://schemas.microsoft.com/office/powerpoint/2010/main" val="11112898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Shape 50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09" name="Shape 50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extLst>
      <p:ext uri="{BB962C8B-B14F-4D97-AF65-F5344CB8AC3E}">
        <p14:creationId xmlns:p14="http://schemas.microsoft.com/office/powerpoint/2010/main" val="88866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Shape 50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09" name="Shape 50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extLst>
      <p:ext uri="{BB962C8B-B14F-4D97-AF65-F5344CB8AC3E}">
        <p14:creationId xmlns:p14="http://schemas.microsoft.com/office/powerpoint/2010/main" val="10857941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Shape 50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503" name="Shape 50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0962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Shape 50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09" name="Shape 50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2363214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Shape 50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09" name="Shape 50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13905940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Shape 50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09" name="Shape 50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17657078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Shape 50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09" name="Shape 50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204710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Shape 811"/>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12" name="Shape 81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7156030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Shape 56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66" name="Shape 56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14765555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Shape 58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87" name="Shape 58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11985804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Shape 50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09" name="Shape 50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Shape 51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15" name="Shape 51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Shape 52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21" name="Shape 52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Shape 52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27" name="Shape 52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34" name="Shape 53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Shape 54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41" name="Shape 54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Shape 54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48" name="Shape 54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Shape 55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54" name="Shape 55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Shape 811"/>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12" name="Shape 81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3812532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Shape 55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60" name="Shape 56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Shape 57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75" name="Shape 57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Shape 58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81" name="Shape 58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Shape 58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87" name="Shape 58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94" name="Shape 59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Shape 59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00" name="Shape 60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Shape 60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06" name="Shape 60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Shape 611"/>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12" name="Shape 61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Shape 61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18" name="Shape 61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Shape 62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24" name="Shape 62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38" name="Shape 43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14864042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Shape 63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31" name="Shape 63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Shape 63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37" name="Shape 63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Shape 64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43" name="Shape 64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Shape 64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49" name="Shape 64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Shape 65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5" name="Shape 65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Shape 66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667" name="Shape 66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Shape 67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73" name="Shape 67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Shape 67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79" name="Shape 67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Shape 68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85" name="Shape 68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Shape 69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91" name="Shape 69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Shape 43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432" name="Shape 43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Shape 69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97" name="Shape 69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03" name="Shape 70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Shape 70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09" name="Shape 70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Shape 71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15" name="Shape 71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Shape 72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21" name="Shape 72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Shape 72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7" name="Shape 72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Shape 73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739" name="Shape 73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Shape 74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45" name="Shape 74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Shape 75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51" name="Shape 75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Shape 75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57" name="Shape 75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38" name="Shape 43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Shape 76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63" name="Shape 76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Shape 76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69" name="Shape 76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Shape 77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75" name="Shape 77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Shape 78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81" name="Shape 78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Shape 78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8" name="Shape 78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800" name="Shape 80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Shape 80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06" name="Shape 80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Shape 811"/>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12" name="Shape 81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Shape 81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18" name="Shape 81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Shape 82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824" name="Shape 82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Shape 45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457" name="Shape 45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Shape 82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0" name="Shape 83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Shape 8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2" name="Shape 84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Shape 8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2" name="Shape 85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Shape 8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2" name="Shape 86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Shape 8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2" name="Shape 87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Shape 88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884" name="Shape 88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Shape 88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90" name="Shape 89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Shape 92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930" name="Shape 93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Shape 50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09" name="Shape 50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1889371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Shape 50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09" name="Shape 50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489330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 Id="rId11" Type="http://schemas.openxmlformats.org/officeDocument/2006/relationships/image" Target="../media/image17.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jpg"/><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 Id="rId11" Type="http://schemas.openxmlformats.org/officeDocument/2006/relationships/image" Target="../media/image17.png"/><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jpg"/><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bg>
      <p:bgPr>
        <a:solidFill>
          <a:srgbClr val="000000"/>
        </a:solidFill>
        <a:effectLst/>
      </p:bgPr>
    </p:bg>
    <p:spTree>
      <p:nvGrpSpPr>
        <p:cNvPr id="1" name="Shape 10"/>
        <p:cNvGrpSpPr/>
        <p:nvPr/>
      </p:nvGrpSpPr>
      <p:grpSpPr>
        <a:xfrm>
          <a:off x="0" y="0"/>
          <a:ext cx="0" cy="0"/>
          <a:chOff x="0" y="0"/>
          <a:chExt cx="0" cy="0"/>
        </a:xfrm>
      </p:grpSpPr>
      <p:cxnSp>
        <p:nvCxnSpPr>
          <p:cNvPr id="11" name="Shape 11"/>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2" name="Shape 12"/>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pic>
        <p:nvPicPr>
          <p:cNvPr id="13" name="Shape 13"/>
          <p:cNvPicPr preferRelativeResize="0"/>
          <p:nvPr/>
        </p:nvPicPr>
        <p:blipFill rotWithShape="1">
          <a:blip r:embed="rId2">
            <a:alphaModFix/>
          </a:blip>
          <a:srcRect/>
          <a:stretch/>
        </p:blipFill>
        <p:spPr>
          <a:xfrm>
            <a:off x="634999" y="762000"/>
            <a:ext cx="2832101" cy="3047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ontent: Smart Phones">
    <p:spTree>
      <p:nvGrpSpPr>
        <p:cNvPr id="1" name="Shape 56"/>
        <p:cNvGrpSpPr/>
        <p:nvPr/>
      </p:nvGrpSpPr>
      <p:grpSpPr>
        <a:xfrm>
          <a:off x="0" y="0"/>
          <a:ext cx="0" cy="0"/>
          <a:chOff x="0" y="0"/>
          <a:chExt cx="0" cy="0"/>
        </a:xfrm>
      </p:grpSpPr>
      <p:pic>
        <p:nvPicPr>
          <p:cNvPr id="57" name="Shape 57"/>
          <p:cNvPicPr preferRelativeResize="0"/>
          <p:nvPr/>
        </p:nvPicPr>
        <p:blipFill rotWithShape="1">
          <a:blip r:embed="rId2">
            <a:alphaModFix/>
          </a:blip>
          <a:srcRect/>
          <a:stretch/>
        </p:blipFill>
        <p:spPr>
          <a:xfrm>
            <a:off x="1016000" y="1313655"/>
            <a:ext cx="4043866" cy="6057900"/>
          </a:xfrm>
          <a:prstGeom prst="rect">
            <a:avLst/>
          </a:prstGeom>
          <a:noFill/>
          <a:ln>
            <a:noFill/>
          </a:ln>
        </p:spPr>
      </p:pic>
      <p:pic>
        <p:nvPicPr>
          <p:cNvPr id="58" name="Shape 58"/>
          <p:cNvPicPr preferRelativeResize="0"/>
          <p:nvPr/>
        </p:nvPicPr>
        <p:blipFill rotWithShape="1">
          <a:blip r:embed="rId3">
            <a:alphaModFix/>
          </a:blip>
          <a:srcRect/>
          <a:stretch/>
        </p:blipFill>
        <p:spPr>
          <a:xfrm>
            <a:off x="4673600" y="1371600"/>
            <a:ext cx="3695699" cy="5514677"/>
          </a:xfrm>
          <a:prstGeom prst="rect">
            <a:avLst/>
          </a:prstGeom>
          <a:noFill/>
          <a:ln>
            <a:noFill/>
          </a:ln>
        </p:spPr>
      </p:pic>
      <p:pic>
        <p:nvPicPr>
          <p:cNvPr id="59" name="Shape 59"/>
          <p:cNvPicPr preferRelativeResize="0"/>
          <p:nvPr/>
        </p:nvPicPr>
        <p:blipFill rotWithShape="1">
          <a:blip r:embed="rId4">
            <a:alphaModFix/>
          </a:blip>
          <a:srcRect/>
          <a:stretch/>
        </p:blipFill>
        <p:spPr>
          <a:xfrm>
            <a:off x="8509000" y="1358900"/>
            <a:ext cx="2984500" cy="5459451"/>
          </a:xfrm>
          <a:prstGeom prst="rect">
            <a:avLst/>
          </a:prstGeom>
          <a:noFill/>
          <a:ln>
            <a:noFill/>
          </a:ln>
        </p:spPr>
      </p:pic>
      <p:cxnSp>
        <p:nvCxnSpPr>
          <p:cNvPr id="60" name="Shape 60"/>
          <p:cNvCxnSpPr/>
          <p:nvPr/>
        </p:nvCxnSpPr>
        <p:spPr>
          <a:xfrm>
            <a:off x="635000" y="635000"/>
            <a:ext cx="11734800" cy="11"/>
          </a:xfrm>
          <a:prstGeom prst="straightConnector1">
            <a:avLst/>
          </a:prstGeom>
          <a:noFill/>
          <a:ln>
            <a:noFill/>
          </a:ln>
        </p:spPr>
      </p:cxnSp>
      <p:cxnSp>
        <p:nvCxnSpPr>
          <p:cNvPr id="61" name="Shape 61"/>
          <p:cNvCxnSpPr/>
          <p:nvPr/>
        </p:nvCxnSpPr>
        <p:spPr>
          <a:xfrm>
            <a:off x="635000" y="1219200"/>
            <a:ext cx="11734800" cy="11"/>
          </a:xfrm>
          <a:prstGeom prst="straightConnector1">
            <a:avLst/>
          </a:prstGeom>
          <a:noFill/>
          <a:ln>
            <a:noFill/>
          </a:ln>
        </p:spPr>
      </p:cxnSp>
      <p:sp>
        <p:nvSpPr>
          <p:cNvPr id="62" name="Shape 62"/>
          <p:cNvSpPr/>
          <p:nvPr/>
        </p:nvSpPr>
        <p:spPr>
          <a:xfrm>
            <a:off x="56515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63" name="Shape 63"/>
          <p:cNvSpPr/>
          <p:nvPr/>
        </p:nvSpPr>
        <p:spPr>
          <a:xfrm>
            <a:off x="91821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64" name="Shape 64"/>
          <p:cNvSpPr txBox="1">
            <a:spLocks noGrp="1"/>
          </p:cNvSpPr>
          <p:nvPr>
            <p:ph type="body" idx="1"/>
          </p:nvPr>
        </p:nvSpPr>
        <p:spPr>
          <a:xfrm>
            <a:off x="1841500" y="1981200"/>
            <a:ext cx="2311400" cy="3962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harts">
    <p:spTree>
      <p:nvGrpSpPr>
        <p:cNvPr id="1" name="Shape 65"/>
        <p:cNvGrpSpPr/>
        <p:nvPr/>
      </p:nvGrpSpPr>
      <p:grpSpPr>
        <a:xfrm>
          <a:off x="0" y="0"/>
          <a:ext cx="0" cy="0"/>
          <a:chOff x="0" y="0"/>
          <a:chExt cx="0" cy="0"/>
        </a:xfrm>
      </p:grpSpPr>
      <p:cxnSp>
        <p:nvCxnSpPr>
          <p:cNvPr id="66" name="Shape 66"/>
          <p:cNvCxnSpPr/>
          <p:nvPr/>
        </p:nvCxnSpPr>
        <p:spPr>
          <a:xfrm>
            <a:off x="635000" y="635000"/>
            <a:ext cx="11734800" cy="11"/>
          </a:xfrm>
          <a:prstGeom prst="straightConnector1">
            <a:avLst/>
          </a:prstGeom>
          <a:noFill/>
          <a:ln>
            <a:noFill/>
          </a:ln>
        </p:spPr>
      </p:cxnSp>
      <p:cxnSp>
        <p:nvCxnSpPr>
          <p:cNvPr id="67" name="Shape 67"/>
          <p:cNvCxnSpPr/>
          <p:nvPr/>
        </p:nvCxnSpPr>
        <p:spPr>
          <a:xfrm>
            <a:off x="635000" y="1219200"/>
            <a:ext cx="11734800" cy="11"/>
          </a:xfrm>
          <a:prstGeom prst="straightConnector1">
            <a:avLst/>
          </a:prstGeom>
          <a:noFill/>
          <a:ln>
            <a:noFill/>
          </a:ln>
        </p:spPr>
      </p:cxnSp>
      <p:sp>
        <p:nvSpPr>
          <p:cNvPr id="68" name="Shape 68"/>
          <p:cNvSpPr/>
          <p:nvPr/>
        </p:nvSpPr>
        <p:spPr>
          <a:xfrm>
            <a:off x="655827" y="2307725"/>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 name="Shape 69"/>
          <p:cNvSpPr/>
          <p:nvPr/>
        </p:nvSpPr>
        <p:spPr>
          <a:xfrm>
            <a:off x="4386428" y="2303347"/>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 name="Shape 70"/>
          <p:cNvSpPr/>
          <p:nvPr/>
        </p:nvSpPr>
        <p:spPr>
          <a:xfrm>
            <a:off x="7409003" y="2423731"/>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allouts">
    <p:spTree>
      <p:nvGrpSpPr>
        <p:cNvPr id="1" name="Shape 71"/>
        <p:cNvGrpSpPr/>
        <p:nvPr/>
      </p:nvGrpSpPr>
      <p:grpSpPr>
        <a:xfrm>
          <a:off x="0" y="0"/>
          <a:ext cx="0" cy="0"/>
          <a:chOff x="0" y="0"/>
          <a:chExt cx="0" cy="0"/>
        </a:xfrm>
      </p:grpSpPr>
      <p:cxnSp>
        <p:nvCxnSpPr>
          <p:cNvPr id="72" name="Shape 72"/>
          <p:cNvCxnSpPr/>
          <p:nvPr/>
        </p:nvCxnSpPr>
        <p:spPr>
          <a:xfrm>
            <a:off x="635000" y="635000"/>
            <a:ext cx="11734800" cy="11"/>
          </a:xfrm>
          <a:prstGeom prst="straightConnector1">
            <a:avLst/>
          </a:prstGeom>
          <a:noFill/>
          <a:ln>
            <a:noFill/>
          </a:ln>
        </p:spPr>
      </p:cxnSp>
      <p:cxnSp>
        <p:nvCxnSpPr>
          <p:cNvPr id="73" name="Shape 73"/>
          <p:cNvCxnSpPr/>
          <p:nvPr/>
        </p:nvCxnSpPr>
        <p:spPr>
          <a:xfrm>
            <a:off x="635000" y="1219200"/>
            <a:ext cx="11734800" cy="11"/>
          </a:xfrm>
          <a:prstGeom prst="straightConnector1">
            <a:avLst/>
          </a:prstGeom>
          <a:noFill/>
          <a:ln>
            <a:noFill/>
          </a:ln>
        </p:spPr>
      </p:cxnSp>
      <p:grpSp>
        <p:nvGrpSpPr>
          <p:cNvPr id="74" name="Shape 74"/>
          <p:cNvGrpSpPr/>
          <p:nvPr/>
        </p:nvGrpSpPr>
        <p:grpSpPr>
          <a:xfrm>
            <a:off x="635000" y="1828800"/>
            <a:ext cx="1270001" cy="1270001"/>
            <a:chOff x="0" y="0"/>
            <a:chExt cx="1270000" cy="1270000"/>
          </a:xfrm>
        </p:grpSpPr>
        <p:pic>
          <p:nvPicPr>
            <p:cNvPr id="75" name="Shape 75"/>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76" name="Shape 76"/>
            <p:cNvSpPr/>
            <p:nvPr/>
          </p:nvSpPr>
          <p:spPr>
            <a:xfrm>
              <a:off x="88900" y="3352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000000"/>
                  </a:solidFill>
                  <a:latin typeface="Arial"/>
                  <a:ea typeface="Arial"/>
                  <a:cs typeface="Arial"/>
                  <a:sym typeface="Arial"/>
                </a:rPr>
                <a:t>INSERT STICKER</a:t>
              </a:r>
              <a:br>
                <a:rPr lang="en-US" sz="1800" b="1" i="0" u="none" strike="noStrike" cap="none">
                  <a:solidFill>
                    <a:srgbClr val="000000"/>
                  </a:solidFill>
                  <a:latin typeface="Arial"/>
                  <a:ea typeface="Arial"/>
                  <a:cs typeface="Arial"/>
                  <a:sym typeface="Arial"/>
                </a:rPr>
              </a:br>
              <a:r>
                <a:rPr lang="en-US" sz="1800" b="1" i="0" u="none" strike="noStrike" cap="none">
                  <a:solidFill>
                    <a:srgbClr val="000000"/>
                  </a:solidFill>
                  <a:latin typeface="Arial"/>
                  <a:ea typeface="Arial"/>
                  <a:cs typeface="Arial"/>
                  <a:sym typeface="Arial"/>
                </a:rPr>
                <a:t>TEXT</a:t>
              </a:r>
            </a:p>
          </p:txBody>
        </p:sp>
      </p:grpSp>
      <p:grpSp>
        <p:nvGrpSpPr>
          <p:cNvPr id="77" name="Shape 77"/>
          <p:cNvGrpSpPr/>
          <p:nvPr/>
        </p:nvGrpSpPr>
        <p:grpSpPr>
          <a:xfrm>
            <a:off x="2159000" y="1828800"/>
            <a:ext cx="1270001" cy="1270001"/>
            <a:chOff x="0" y="0"/>
            <a:chExt cx="1270000" cy="1270000"/>
          </a:xfrm>
        </p:grpSpPr>
        <p:pic>
          <p:nvPicPr>
            <p:cNvPr id="78" name="Shape 78"/>
            <p:cNvPicPr preferRelativeResize="0"/>
            <p:nvPr/>
          </p:nvPicPr>
          <p:blipFill rotWithShape="1">
            <a:blip r:embed="rId3">
              <a:alphaModFix/>
            </a:blip>
            <a:srcRect/>
            <a:stretch/>
          </p:blipFill>
          <p:spPr>
            <a:xfrm>
              <a:off x="0" y="0"/>
              <a:ext cx="1270000" cy="1270000"/>
            </a:xfrm>
            <a:prstGeom prst="rect">
              <a:avLst/>
            </a:prstGeom>
            <a:noFill/>
            <a:ln>
              <a:noFill/>
            </a:ln>
          </p:spPr>
        </p:pic>
        <p:sp>
          <p:nvSpPr>
            <p:cNvPr id="79" name="Shape 79"/>
            <p:cNvSpPr/>
            <p:nvPr/>
          </p:nvSpPr>
          <p:spPr>
            <a:xfrm>
              <a:off x="101600" y="3479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80" name="Shape 80"/>
          <p:cNvGrpSpPr/>
          <p:nvPr/>
        </p:nvGrpSpPr>
        <p:grpSpPr>
          <a:xfrm>
            <a:off x="635000" y="3340100"/>
            <a:ext cx="1270001" cy="1270001"/>
            <a:chOff x="0" y="0"/>
            <a:chExt cx="1270000" cy="1270000"/>
          </a:xfrm>
        </p:grpSpPr>
        <p:pic>
          <p:nvPicPr>
            <p:cNvPr id="81" name="Shape 81"/>
            <p:cNvPicPr preferRelativeResize="0"/>
            <p:nvPr/>
          </p:nvPicPr>
          <p:blipFill rotWithShape="1">
            <a:blip r:embed="rId4">
              <a:alphaModFix/>
            </a:blip>
            <a:srcRect/>
            <a:stretch/>
          </p:blipFill>
          <p:spPr>
            <a:xfrm>
              <a:off x="0" y="0"/>
              <a:ext cx="1270000" cy="1270000"/>
            </a:xfrm>
            <a:prstGeom prst="rect">
              <a:avLst/>
            </a:prstGeom>
            <a:noFill/>
            <a:ln>
              <a:noFill/>
            </a:ln>
          </p:spPr>
        </p:pic>
        <p:sp>
          <p:nvSpPr>
            <p:cNvPr id="82" name="Shape 82"/>
            <p:cNvSpPr/>
            <p:nvPr/>
          </p:nvSpPr>
          <p:spPr>
            <a:xfrm>
              <a:off x="88900" y="3225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83" name="Shape 83"/>
          <p:cNvGrpSpPr/>
          <p:nvPr/>
        </p:nvGrpSpPr>
        <p:grpSpPr>
          <a:xfrm>
            <a:off x="2159000" y="3340100"/>
            <a:ext cx="1270001" cy="1270001"/>
            <a:chOff x="0" y="0"/>
            <a:chExt cx="1270000" cy="1270000"/>
          </a:xfrm>
        </p:grpSpPr>
        <p:pic>
          <p:nvPicPr>
            <p:cNvPr id="84" name="Shape 84"/>
            <p:cNvPicPr preferRelativeResize="0"/>
            <p:nvPr/>
          </p:nvPicPr>
          <p:blipFill rotWithShape="1">
            <a:blip r:embed="rId5">
              <a:alphaModFix/>
            </a:blip>
            <a:srcRect/>
            <a:stretch/>
          </p:blipFill>
          <p:spPr>
            <a:xfrm>
              <a:off x="0" y="0"/>
              <a:ext cx="1270000" cy="1270000"/>
            </a:xfrm>
            <a:prstGeom prst="rect">
              <a:avLst/>
            </a:prstGeom>
            <a:noFill/>
            <a:ln>
              <a:noFill/>
            </a:ln>
          </p:spPr>
        </p:pic>
        <p:sp>
          <p:nvSpPr>
            <p:cNvPr id="85" name="Shape 85"/>
            <p:cNvSpPr/>
            <p:nvPr/>
          </p:nvSpPr>
          <p:spPr>
            <a:xfrm>
              <a:off x="101600" y="3352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86" name="Shape 86"/>
          <p:cNvGrpSpPr/>
          <p:nvPr/>
        </p:nvGrpSpPr>
        <p:grpSpPr>
          <a:xfrm>
            <a:off x="635000" y="4876800"/>
            <a:ext cx="1270001" cy="1270001"/>
            <a:chOff x="0" y="0"/>
            <a:chExt cx="1270000" cy="1270000"/>
          </a:xfrm>
        </p:grpSpPr>
        <p:pic>
          <p:nvPicPr>
            <p:cNvPr id="87" name="Shape 87"/>
            <p:cNvPicPr preferRelativeResize="0"/>
            <p:nvPr/>
          </p:nvPicPr>
          <p:blipFill rotWithShape="1">
            <a:blip r:embed="rId6">
              <a:alphaModFix/>
            </a:blip>
            <a:srcRect/>
            <a:stretch/>
          </p:blipFill>
          <p:spPr>
            <a:xfrm>
              <a:off x="0" y="0"/>
              <a:ext cx="1270000" cy="1270000"/>
            </a:xfrm>
            <a:prstGeom prst="rect">
              <a:avLst/>
            </a:prstGeom>
            <a:noFill/>
            <a:ln>
              <a:noFill/>
            </a:ln>
          </p:spPr>
        </p:pic>
        <p:sp>
          <p:nvSpPr>
            <p:cNvPr id="88" name="Shape 88"/>
            <p:cNvSpPr/>
            <p:nvPr/>
          </p:nvSpPr>
          <p:spPr>
            <a:xfrm>
              <a:off x="88900" y="3225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89" name="Shape 89"/>
          <p:cNvGrpSpPr/>
          <p:nvPr/>
        </p:nvGrpSpPr>
        <p:grpSpPr>
          <a:xfrm>
            <a:off x="2159000" y="4876800"/>
            <a:ext cx="1270001" cy="1270001"/>
            <a:chOff x="0" y="0"/>
            <a:chExt cx="1270000" cy="1270000"/>
          </a:xfrm>
        </p:grpSpPr>
        <p:pic>
          <p:nvPicPr>
            <p:cNvPr id="90" name="Shape 90"/>
            <p:cNvPicPr preferRelativeResize="0"/>
            <p:nvPr/>
          </p:nvPicPr>
          <p:blipFill rotWithShape="1">
            <a:blip r:embed="rId7">
              <a:alphaModFix/>
            </a:blip>
            <a:srcRect/>
            <a:stretch/>
          </p:blipFill>
          <p:spPr>
            <a:xfrm>
              <a:off x="0" y="0"/>
              <a:ext cx="1270000" cy="1270000"/>
            </a:xfrm>
            <a:prstGeom prst="rect">
              <a:avLst/>
            </a:prstGeom>
            <a:noFill/>
            <a:ln>
              <a:noFill/>
            </a:ln>
          </p:spPr>
        </p:pic>
        <p:sp>
          <p:nvSpPr>
            <p:cNvPr id="91" name="Shape 91"/>
            <p:cNvSpPr/>
            <p:nvPr/>
          </p:nvSpPr>
          <p:spPr>
            <a:xfrm>
              <a:off x="101600" y="3352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sp>
        <p:nvSpPr>
          <p:cNvPr id="92" name="Shape 92"/>
          <p:cNvSpPr/>
          <p:nvPr/>
        </p:nvSpPr>
        <p:spPr>
          <a:xfrm>
            <a:off x="8790781" y="1828800"/>
            <a:ext cx="3236119" cy="2032000"/>
          </a:xfrm>
          <a:custGeom>
            <a:avLst/>
            <a:gdLst/>
            <a:ahLst/>
            <a:cxnLst/>
            <a:rect l="0" t="0" r="0" b="0"/>
            <a:pathLst>
              <a:path w="21600" h="21600" extrusionOk="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noFill/>
          <a:ln>
            <a:noFill/>
          </a:ln>
        </p:spPr>
        <p:txBody>
          <a:bodyPr lIns="279400" tIns="279400" rIns="279400" bIns="27940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p>
        </p:txBody>
      </p:sp>
      <p:grpSp>
        <p:nvGrpSpPr>
          <p:cNvPr id="93" name="Shape 93"/>
          <p:cNvGrpSpPr/>
          <p:nvPr/>
        </p:nvGrpSpPr>
        <p:grpSpPr>
          <a:xfrm>
            <a:off x="4051298" y="1828799"/>
            <a:ext cx="2032001" cy="2032001"/>
            <a:chOff x="0" y="0"/>
            <a:chExt cx="2032000" cy="2032000"/>
          </a:xfrm>
        </p:grpSpPr>
        <p:pic>
          <p:nvPicPr>
            <p:cNvPr id="94" name="Shape 94"/>
            <p:cNvPicPr preferRelativeResize="0"/>
            <p:nvPr/>
          </p:nvPicPr>
          <p:blipFill rotWithShape="1">
            <a:blip r:embed="rId8">
              <a:alphaModFix/>
            </a:blip>
            <a:srcRect/>
            <a:stretch/>
          </p:blipFill>
          <p:spPr>
            <a:xfrm>
              <a:off x="0" y="0"/>
              <a:ext cx="2032000" cy="2032000"/>
            </a:xfrm>
            <a:prstGeom prst="rect">
              <a:avLst/>
            </a:prstGeom>
            <a:noFill/>
            <a:ln>
              <a:noFill/>
            </a:ln>
          </p:spPr>
        </p:pic>
        <p:sp>
          <p:nvSpPr>
            <p:cNvPr id="95" name="Shape 95"/>
            <p:cNvSpPr/>
            <p:nvPr/>
          </p:nvSpPr>
          <p:spPr>
            <a:xfrm>
              <a:off x="165100" y="1524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000000"/>
                  </a:solidFill>
                  <a:latin typeface="Arial"/>
                  <a:ea typeface="Arial"/>
                  <a:cs typeface="Arial"/>
                  <a:sym typeface="Arial"/>
                </a:rPr>
                <a:t>INSERT TERM</a:t>
              </a:r>
            </a:p>
          </p:txBody>
        </p:sp>
        <p:sp>
          <p:nvSpPr>
            <p:cNvPr id="96" name="Shape 96"/>
            <p:cNvSpPr/>
            <p:nvPr/>
          </p:nvSpPr>
          <p:spPr>
            <a:xfrm>
              <a:off x="165100" y="4191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97" name="Shape 97"/>
          <p:cNvGrpSpPr/>
          <p:nvPr/>
        </p:nvGrpSpPr>
        <p:grpSpPr>
          <a:xfrm>
            <a:off x="6362698" y="1828799"/>
            <a:ext cx="2032001" cy="2032001"/>
            <a:chOff x="0" y="0"/>
            <a:chExt cx="2032000" cy="2032000"/>
          </a:xfrm>
        </p:grpSpPr>
        <p:pic>
          <p:nvPicPr>
            <p:cNvPr id="98" name="Shape 98"/>
            <p:cNvPicPr preferRelativeResize="0"/>
            <p:nvPr/>
          </p:nvPicPr>
          <p:blipFill rotWithShape="1">
            <a:blip r:embed="rId9">
              <a:alphaModFix/>
            </a:blip>
            <a:srcRect/>
            <a:stretch/>
          </p:blipFill>
          <p:spPr>
            <a:xfrm>
              <a:off x="0" y="0"/>
              <a:ext cx="2032000" cy="2032000"/>
            </a:xfrm>
            <a:prstGeom prst="rect">
              <a:avLst/>
            </a:prstGeom>
            <a:noFill/>
            <a:ln>
              <a:noFill/>
            </a:ln>
          </p:spPr>
        </p:pic>
        <p:sp>
          <p:nvSpPr>
            <p:cNvPr id="99" name="Shape 99"/>
            <p:cNvSpPr/>
            <p:nvPr/>
          </p:nvSpPr>
          <p:spPr>
            <a:xfrm>
              <a:off x="177800" y="1524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100" name="Shape 100"/>
            <p:cNvSpPr/>
            <p:nvPr/>
          </p:nvSpPr>
          <p:spPr>
            <a:xfrm>
              <a:off x="177800" y="4191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101" name="Shape 101"/>
          <p:cNvGrpSpPr/>
          <p:nvPr/>
        </p:nvGrpSpPr>
        <p:grpSpPr>
          <a:xfrm>
            <a:off x="4051298" y="4114798"/>
            <a:ext cx="2032001" cy="2032001"/>
            <a:chOff x="0" y="0"/>
            <a:chExt cx="2032000" cy="2032000"/>
          </a:xfrm>
        </p:grpSpPr>
        <p:pic>
          <p:nvPicPr>
            <p:cNvPr id="102" name="Shape 102"/>
            <p:cNvPicPr preferRelativeResize="0"/>
            <p:nvPr/>
          </p:nvPicPr>
          <p:blipFill rotWithShape="1">
            <a:blip r:embed="rId10">
              <a:alphaModFix/>
            </a:blip>
            <a:srcRect/>
            <a:stretch/>
          </p:blipFill>
          <p:spPr>
            <a:xfrm>
              <a:off x="0" y="0"/>
              <a:ext cx="2032000" cy="2032000"/>
            </a:xfrm>
            <a:prstGeom prst="rect">
              <a:avLst/>
            </a:prstGeom>
            <a:noFill/>
            <a:ln>
              <a:noFill/>
            </a:ln>
          </p:spPr>
        </p:pic>
        <p:sp>
          <p:nvSpPr>
            <p:cNvPr id="103" name="Shape 103"/>
            <p:cNvSpPr/>
            <p:nvPr/>
          </p:nvSpPr>
          <p:spPr>
            <a:xfrm>
              <a:off x="165100" y="1778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104" name="Shape 104"/>
            <p:cNvSpPr/>
            <p:nvPr/>
          </p:nvSpPr>
          <p:spPr>
            <a:xfrm>
              <a:off x="165100" y="4445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105" name="Shape 105"/>
          <p:cNvGrpSpPr/>
          <p:nvPr/>
        </p:nvGrpSpPr>
        <p:grpSpPr>
          <a:xfrm>
            <a:off x="6362698" y="4114798"/>
            <a:ext cx="2032001" cy="2032001"/>
            <a:chOff x="0" y="0"/>
            <a:chExt cx="2032000" cy="2032000"/>
          </a:xfrm>
        </p:grpSpPr>
        <p:pic>
          <p:nvPicPr>
            <p:cNvPr id="106" name="Shape 106"/>
            <p:cNvPicPr preferRelativeResize="0"/>
            <p:nvPr/>
          </p:nvPicPr>
          <p:blipFill rotWithShape="1">
            <a:blip r:embed="rId11">
              <a:alphaModFix/>
            </a:blip>
            <a:srcRect/>
            <a:stretch/>
          </p:blipFill>
          <p:spPr>
            <a:xfrm>
              <a:off x="0" y="0"/>
              <a:ext cx="2032000" cy="2032000"/>
            </a:xfrm>
            <a:prstGeom prst="rect">
              <a:avLst/>
            </a:prstGeom>
            <a:noFill/>
            <a:ln>
              <a:noFill/>
            </a:ln>
          </p:spPr>
        </p:pic>
        <p:sp>
          <p:nvSpPr>
            <p:cNvPr id="107" name="Shape 107"/>
            <p:cNvSpPr/>
            <p:nvPr/>
          </p:nvSpPr>
          <p:spPr>
            <a:xfrm>
              <a:off x="177800" y="1778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108" name="Shape 108"/>
            <p:cNvSpPr/>
            <p:nvPr/>
          </p:nvSpPr>
          <p:spPr>
            <a:xfrm>
              <a:off x="177800" y="4445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sp>
        <p:nvSpPr>
          <p:cNvPr id="109" name="Shape 109"/>
          <p:cNvSpPr/>
          <p:nvPr/>
        </p:nvSpPr>
        <p:spPr>
          <a:xfrm>
            <a:off x="8790781" y="4114800"/>
            <a:ext cx="3236119" cy="2032000"/>
          </a:xfrm>
          <a:custGeom>
            <a:avLst/>
            <a:gdLst/>
            <a:ahLst/>
            <a:cxnLst/>
            <a:rect l="0" t="0" r="0" b="0"/>
            <a:pathLst>
              <a:path w="21600" h="21600" extrusionOk="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solidFill>
            <a:srgbClr val="FFDC00"/>
          </a:solidFill>
          <a:ln>
            <a:noFill/>
          </a:ln>
        </p:spPr>
        <p:txBody>
          <a:bodyPr lIns="279400" tIns="279400" rIns="279400" bIns="279400" anchor="t" anchorCtr="0">
            <a:noAutofit/>
          </a:bodyPr>
          <a:lstStyle/>
          <a:p>
            <a:pPr marL="0" marR="0" lvl="0" indent="0" algn="l" rtl="0">
              <a:lnSpc>
                <a:spcPct val="133333"/>
              </a:lnSpc>
              <a:spcBef>
                <a:spcPts val="0"/>
              </a:spcBef>
              <a:buSzPct val="25000"/>
              <a:buNone/>
            </a:pPr>
            <a:r>
              <a:rPr lang="en-US" sz="1200" b="0" i="0" u="none" strike="noStrike" cap="non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Activity">
    <p:spTree>
      <p:nvGrpSpPr>
        <p:cNvPr id="1" name="Shape 110"/>
        <p:cNvGrpSpPr/>
        <p:nvPr/>
      </p:nvGrpSpPr>
      <p:grpSpPr>
        <a:xfrm>
          <a:off x="0" y="0"/>
          <a:ext cx="0" cy="0"/>
          <a:chOff x="0" y="0"/>
          <a:chExt cx="0" cy="0"/>
        </a:xfrm>
      </p:grpSpPr>
      <p:cxnSp>
        <p:nvCxnSpPr>
          <p:cNvPr id="111" name="Shape 111"/>
          <p:cNvCxnSpPr/>
          <p:nvPr/>
        </p:nvCxnSpPr>
        <p:spPr>
          <a:xfrm>
            <a:off x="635000" y="635000"/>
            <a:ext cx="11734800" cy="11"/>
          </a:xfrm>
          <a:prstGeom prst="straightConnector1">
            <a:avLst/>
          </a:prstGeom>
          <a:noFill/>
          <a:ln>
            <a:noFill/>
          </a:ln>
        </p:spPr>
      </p:cxnSp>
      <p:cxnSp>
        <p:nvCxnSpPr>
          <p:cNvPr id="112" name="Shape 112"/>
          <p:cNvCxnSpPr/>
          <p:nvPr/>
        </p:nvCxnSpPr>
        <p:spPr>
          <a:xfrm>
            <a:off x="635000" y="1219200"/>
            <a:ext cx="11734800" cy="11"/>
          </a:xfrm>
          <a:prstGeom prst="straightConnector1">
            <a:avLst/>
          </a:prstGeom>
          <a:noFill/>
          <a:ln>
            <a:noFill/>
          </a:ln>
        </p:spPr>
      </p:cxnSp>
      <p:grpSp>
        <p:nvGrpSpPr>
          <p:cNvPr id="113" name="Shape 113"/>
          <p:cNvGrpSpPr/>
          <p:nvPr/>
        </p:nvGrpSpPr>
        <p:grpSpPr>
          <a:xfrm>
            <a:off x="1384299" y="3130550"/>
            <a:ext cx="1270001" cy="1270001"/>
            <a:chOff x="0" y="0"/>
            <a:chExt cx="1270000" cy="1270000"/>
          </a:xfrm>
        </p:grpSpPr>
        <p:pic>
          <p:nvPicPr>
            <p:cNvPr id="114" name="Shape 114"/>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115" name="Shape 115"/>
            <p:cNvSpPr/>
            <p:nvPr/>
          </p:nvSpPr>
          <p:spPr>
            <a:xfrm>
              <a:off x="88900" y="543558"/>
              <a:ext cx="1079499" cy="23368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EXERCISE</a:t>
              </a:r>
            </a:p>
          </p:txBody>
        </p:sp>
      </p:grpSp>
      <p:cxnSp>
        <p:nvCxnSpPr>
          <p:cNvPr id="116" name="Shape 116"/>
          <p:cNvCxnSpPr/>
          <p:nvPr/>
        </p:nvCxnSpPr>
        <p:spPr>
          <a:xfrm rot="10800000" flipH="1">
            <a:off x="3911600" y="3243406"/>
            <a:ext cx="3735026" cy="290"/>
          </a:xfrm>
          <a:prstGeom prst="straightConnector1">
            <a:avLst/>
          </a:prstGeom>
          <a:noFill/>
          <a:ln>
            <a:noFill/>
          </a:ln>
        </p:spPr>
      </p:cxnSp>
      <p:cxnSp>
        <p:nvCxnSpPr>
          <p:cNvPr id="117" name="Shape 117"/>
          <p:cNvCxnSpPr/>
          <p:nvPr/>
        </p:nvCxnSpPr>
        <p:spPr>
          <a:xfrm rot="10800000" flipH="1">
            <a:off x="3911600" y="5381323"/>
            <a:ext cx="3735026" cy="290"/>
          </a:xfrm>
          <a:prstGeom prst="straightConnector1">
            <a:avLst/>
          </a:prstGeom>
          <a:noFill/>
          <a:ln>
            <a:noFill/>
          </a:ln>
        </p:spPr>
      </p:cxnSp>
      <p:sp>
        <p:nvSpPr>
          <p:cNvPr id="118" name="Shape 118"/>
          <p:cNvSpPr/>
          <p:nvPr/>
        </p:nvSpPr>
        <p:spPr>
          <a:xfrm>
            <a:off x="3911600" y="2989696"/>
            <a:ext cx="3733800" cy="254001"/>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TIMING</a:t>
            </a:r>
          </a:p>
        </p:txBody>
      </p:sp>
      <p:sp>
        <p:nvSpPr>
          <p:cNvPr id="119" name="Shape 119"/>
          <p:cNvSpPr/>
          <p:nvPr/>
        </p:nvSpPr>
        <p:spPr>
          <a:xfrm>
            <a:off x="3911600" y="5114914"/>
            <a:ext cx="3733800" cy="254001"/>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DELIVERABLE</a:t>
            </a:r>
          </a:p>
        </p:txBody>
      </p:sp>
      <p:cxnSp>
        <p:nvCxnSpPr>
          <p:cNvPr id="120" name="Shape 120"/>
          <p:cNvCxnSpPr/>
          <p:nvPr/>
        </p:nvCxnSpPr>
        <p:spPr>
          <a:xfrm rot="10800000" flipH="1">
            <a:off x="3911600" y="2223009"/>
            <a:ext cx="3735026" cy="290"/>
          </a:xfrm>
          <a:prstGeom prst="straightConnector1">
            <a:avLst/>
          </a:prstGeom>
          <a:noFill/>
          <a:ln>
            <a:noFill/>
          </a:ln>
        </p:spPr>
      </p:cxnSp>
      <p:sp>
        <p:nvSpPr>
          <p:cNvPr id="121" name="Shape 121"/>
          <p:cNvSpPr/>
          <p:nvPr/>
        </p:nvSpPr>
        <p:spPr>
          <a:xfrm>
            <a:off x="3911600" y="1969299"/>
            <a:ext cx="3733800" cy="254001"/>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OBJECTIVE(S)</a:t>
            </a:r>
          </a:p>
        </p:txBody>
      </p:sp>
      <p:cxnSp>
        <p:nvCxnSpPr>
          <p:cNvPr id="122" name="Shape 122"/>
          <p:cNvCxnSpPr/>
          <p:nvPr/>
        </p:nvCxnSpPr>
        <p:spPr>
          <a:xfrm rot="10800000" flipH="1">
            <a:off x="3225800" y="1803658"/>
            <a:ext cx="0" cy="4430478"/>
          </a:xfrm>
          <a:prstGeom prst="straightConnector1">
            <a:avLst/>
          </a:prstGeom>
          <a:noFill/>
          <a:ln w="12700" cap="flat" cmpd="sng">
            <a:solidFill>
              <a:srgbClr val="EAEAEA"/>
            </a:solidFill>
            <a:prstDash val="solid"/>
            <a:miter/>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Q&amp;A">
    <p:bg>
      <p:bgPr>
        <a:solidFill>
          <a:srgbClr val="FFDB00"/>
        </a:solidFill>
        <a:effectLst/>
      </p:bgPr>
    </p:bg>
    <p:spTree>
      <p:nvGrpSpPr>
        <p:cNvPr id="1" name="Shape 123"/>
        <p:cNvGrpSpPr/>
        <p:nvPr/>
      </p:nvGrpSpPr>
      <p:grpSpPr>
        <a:xfrm>
          <a:off x="0" y="0"/>
          <a:ext cx="0" cy="0"/>
          <a:chOff x="0" y="0"/>
          <a:chExt cx="0" cy="0"/>
        </a:xfrm>
      </p:grpSpPr>
      <p:cxnSp>
        <p:nvCxnSpPr>
          <p:cNvPr id="124" name="Shape 124"/>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25" name="Shape 125"/>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
        <p:nvSpPr>
          <p:cNvPr id="126" name="Shape 126"/>
          <p:cNvSpPr/>
          <p:nvPr/>
        </p:nvSpPr>
        <p:spPr>
          <a:xfrm>
            <a:off x="635000" y="1473200"/>
            <a:ext cx="11734800" cy="1460500"/>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Q&amp;A</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Exit Tickets">
    <p:bg>
      <p:bgPr>
        <a:solidFill>
          <a:srgbClr val="FFAFC0"/>
        </a:solidFill>
        <a:effectLst/>
      </p:bgPr>
    </p:bg>
    <p:spTree>
      <p:nvGrpSpPr>
        <p:cNvPr id="1" name="Shape 127"/>
        <p:cNvGrpSpPr/>
        <p:nvPr/>
      </p:nvGrpSpPr>
      <p:grpSpPr>
        <a:xfrm>
          <a:off x="0" y="0"/>
          <a:ext cx="0" cy="0"/>
          <a:chOff x="0" y="0"/>
          <a:chExt cx="0" cy="0"/>
        </a:xfrm>
      </p:grpSpPr>
      <p:cxnSp>
        <p:nvCxnSpPr>
          <p:cNvPr id="128" name="Shape 128"/>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29" name="Shape 129"/>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
        <p:nvSpPr>
          <p:cNvPr id="130" name="Shape 130"/>
          <p:cNvSpPr/>
          <p:nvPr/>
        </p:nvSpPr>
        <p:spPr>
          <a:xfrm>
            <a:off x="635000" y="1473200"/>
            <a:ext cx="11734800" cy="1460500"/>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EXIT TICKETS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Blank">
    <p:spTree>
      <p:nvGrpSpPr>
        <p:cNvPr id="1" name="Shape 131"/>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Activity copy">
    <p:spTree>
      <p:nvGrpSpPr>
        <p:cNvPr id="1" name="Shape 132"/>
        <p:cNvGrpSpPr/>
        <p:nvPr/>
      </p:nvGrpSpPr>
      <p:grpSpPr>
        <a:xfrm>
          <a:off x="0" y="0"/>
          <a:ext cx="0" cy="0"/>
          <a:chOff x="0" y="0"/>
          <a:chExt cx="0" cy="0"/>
        </a:xfrm>
      </p:grpSpPr>
      <p:cxnSp>
        <p:nvCxnSpPr>
          <p:cNvPr id="133" name="Shape 133"/>
          <p:cNvCxnSpPr/>
          <p:nvPr/>
        </p:nvCxnSpPr>
        <p:spPr>
          <a:xfrm>
            <a:off x="635000" y="635000"/>
            <a:ext cx="11734800" cy="11"/>
          </a:xfrm>
          <a:prstGeom prst="straightConnector1">
            <a:avLst/>
          </a:prstGeom>
          <a:noFill/>
          <a:ln>
            <a:noFill/>
          </a:ln>
        </p:spPr>
      </p:cxnSp>
      <p:cxnSp>
        <p:nvCxnSpPr>
          <p:cNvPr id="134" name="Shape 134"/>
          <p:cNvCxnSpPr/>
          <p:nvPr/>
        </p:nvCxnSpPr>
        <p:spPr>
          <a:xfrm>
            <a:off x="635000" y="1219200"/>
            <a:ext cx="11734800" cy="11"/>
          </a:xfrm>
          <a:prstGeom prst="straightConnector1">
            <a:avLst/>
          </a:prstGeom>
          <a:noFill/>
          <a:ln>
            <a:noFill/>
          </a:ln>
        </p:spPr>
      </p:cxnSp>
      <p:grpSp>
        <p:nvGrpSpPr>
          <p:cNvPr id="135" name="Shape 135"/>
          <p:cNvGrpSpPr/>
          <p:nvPr/>
        </p:nvGrpSpPr>
        <p:grpSpPr>
          <a:xfrm>
            <a:off x="1384299" y="3130550"/>
            <a:ext cx="1270001" cy="1270001"/>
            <a:chOff x="0" y="0"/>
            <a:chExt cx="1270000" cy="1270000"/>
          </a:xfrm>
        </p:grpSpPr>
        <p:pic>
          <p:nvPicPr>
            <p:cNvPr id="136" name="Shape 136"/>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137" name="Shape 137"/>
            <p:cNvSpPr/>
            <p:nvPr/>
          </p:nvSpPr>
          <p:spPr>
            <a:xfrm>
              <a:off x="88900" y="543558"/>
              <a:ext cx="1079499" cy="23368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EXERCISE</a:t>
              </a:r>
            </a:p>
          </p:txBody>
        </p:sp>
      </p:grpSp>
      <p:cxnSp>
        <p:nvCxnSpPr>
          <p:cNvPr id="138" name="Shape 138"/>
          <p:cNvCxnSpPr/>
          <p:nvPr/>
        </p:nvCxnSpPr>
        <p:spPr>
          <a:xfrm rot="10800000" flipH="1">
            <a:off x="3225800" y="1803658"/>
            <a:ext cx="0" cy="4430478"/>
          </a:xfrm>
          <a:prstGeom prst="straightConnector1">
            <a:avLst/>
          </a:prstGeom>
          <a:noFill/>
          <a:ln w="12700" cap="flat" cmpd="sng">
            <a:solidFill>
              <a:srgbClr val="EAEAEA"/>
            </a:solidFill>
            <a:prstDash val="solid"/>
            <a:miter/>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ase Study">
    <p:spTree>
      <p:nvGrpSpPr>
        <p:cNvPr id="1" name="Shape 139"/>
        <p:cNvGrpSpPr/>
        <p:nvPr/>
      </p:nvGrpSpPr>
      <p:grpSpPr>
        <a:xfrm>
          <a:off x="0" y="0"/>
          <a:ext cx="0" cy="0"/>
          <a:chOff x="0" y="0"/>
          <a:chExt cx="0" cy="0"/>
        </a:xfrm>
      </p:grpSpPr>
      <p:cxnSp>
        <p:nvCxnSpPr>
          <p:cNvPr id="140" name="Shape 140"/>
          <p:cNvCxnSpPr/>
          <p:nvPr/>
        </p:nvCxnSpPr>
        <p:spPr>
          <a:xfrm>
            <a:off x="635000" y="635000"/>
            <a:ext cx="11734800" cy="11"/>
          </a:xfrm>
          <a:prstGeom prst="straightConnector1">
            <a:avLst/>
          </a:prstGeom>
          <a:noFill/>
          <a:ln>
            <a:noFill/>
          </a:ln>
        </p:spPr>
      </p:cxnSp>
      <p:cxnSp>
        <p:nvCxnSpPr>
          <p:cNvPr id="141" name="Shape 141"/>
          <p:cNvCxnSpPr/>
          <p:nvPr/>
        </p:nvCxnSpPr>
        <p:spPr>
          <a:xfrm>
            <a:off x="635000" y="1219200"/>
            <a:ext cx="11734800" cy="11"/>
          </a:xfrm>
          <a:prstGeom prst="straightConnector1">
            <a:avLst/>
          </a:prstGeom>
          <a:noFill/>
          <a:ln>
            <a:noFill/>
          </a:ln>
        </p:spPr>
      </p:cxnSp>
      <p:cxnSp>
        <p:nvCxnSpPr>
          <p:cNvPr id="142" name="Shape 142"/>
          <p:cNvCxnSpPr/>
          <p:nvPr/>
        </p:nvCxnSpPr>
        <p:spPr>
          <a:xfrm rot="10800000" flipH="1">
            <a:off x="8623300" y="2781009"/>
            <a:ext cx="3735026" cy="290"/>
          </a:xfrm>
          <a:prstGeom prst="straightConnector1">
            <a:avLst/>
          </a:prstGeom>
          <a:noFill/>
          <a:ln>
            <a:noFill/>
          </a:ln>
        </p:spPr>
      </p:cxnSp>
      <p:cxnSp>
        <p:nvCxnSpPr>
          <p:cNvPr id="143" name="Shape 143"/>
          <p:cNvCxnSpPr/>
          <p:nvPr/>
        </p:nvCxnSpPr>
        <p:spPr>
          <a:xfrm rot="10800000" flipH="1">
            <a:off x="635000" y="2781141"/>
            <a:ext cx="7742696" cy="158"/>
          </a:xfrm>
          <a:prstGeom prst="straightConnector1">
            <a:avLst/>
          </a:prstGeom>
          <a:noFill/>
          <a:ln>
            <a:noFill/>
          </a:ln>
        </p:spPr>
      </p:cxnSp>
      <p:sp>
        <p:nvSpPr>
          <p:cNvPr id="144" name="Shape 144"/>
          <p:cNvSpPr/>
          <p:nvPr/>
        </p:nvSpPr>
        <p:spPr>
          <a:xfrm>
            <a:off x="635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SUMMARY</a:t>
            </a:r>
          </a:p>
        </p:txBody>
      </p:sp>
      <p:sp>
        <p:nvSpPr>
          <p:cNvPr id="145" name="Shape 145"/>
          <p:cNvSpPr/>
          <p:nvPr/>
        </p:nvSpPr>
        <p:spPr>
          <a:xfrm>
            <a:off x="8636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CHALLENGE / QUESTION</a:t>
            </a:r>
          </a:p>
        </p:txBody>
      </p:sp>
      <p:sp>
        <p:nvSpPr>
          <p:cNvPr id="146" name="Shape 146"/>
          <p:cNvSpPr txBox="1">
            <a:spLocks noGrp="1"/>
          </p:cNvSpPr>
          <p:nvPr>
            <p:ph type="sldNum" idx="12"/>
          </p:nvPr>
        </p:nvSpPr>
        <p:spPr>
          <a:xfrm>
            <a:off x="12014200" y="739139"/>
            <a:ext cx="345948"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Content: Full Page Image">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317500" y="317500"/>
            <a:ext cx="12369800" cy="66675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49" name="Shape 149"/>
          <p:cNvSpPr txBox="1">
            <a:spLocks noGrp="1"/>
          </p:cNvSpPr>
          <p:nvPr>
            <p:ph type="title"/>
          </p:nvPr>
        </p:nvSpPr>
        <p:spPr>
          <a:xfrm>
            <a:off x="635000" y="1473200"/>
            <a:ext cx="11734800" cy="1498599"/>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
        <p:nvSpPr>
          <p:cNvPr id="150" name="Shape 150"/>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Chapter">
    <p:bg>
      <p:bgPr>
        <a:solidFill>
          <a:srgbClr val="1EC9C6"/>
        </a:solidFill>
        <a:effectLst/>
      </p:bgPr>
    </p:bg>
    <p:spTree>
      <p:nvGrpSpPr>
        <p:cNvPr id="1" name="Shape 14"/>
        <p:cNvGrpSpPr/>
        <p:nvPr/>
      </p:nvGrpSpPr>
      <p:grpSpPr>
        <a:xfrm>
          <a:off x="0" y="0"/>
          <a:ext cx="0" cy="0"/>
          <a:chOff x="0" y="0"/>
          <a:chExt cx="0" cy="0"/>
        </a:xfrm>
      </p:grpSpPr>
      <p:cxnSp>
        <p:nvCxnSpPr>
          <p:cNvPr id="15" name="Shape 15"/>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6" name="Shape 16"/>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ontent: IMAC">
    <p:spTree>
      <p:nvGrpSpPr>
        <p:cNvPr id="1" name="Shape 151"/>
        <p:cNvGrpSpPr/>
        <p:nvPr/>
      </p:nvGrpSpPr>
      <p:grpSpPr>
        <a:xfrm>
          <a:off x="0" y="0"/>
          <a:ext cx="0" cy="0"/>
          <a:chOff x="0" y="0"/>
          <a:chExt cx="0" cy="0"/>
        </a:xfrm>
      </p:grpSpPr>
      <p:pic>
        <p:nvPicPr>
          <p:cNvPr id="152" name="Shape 152"/>
          <p:cNvPicPr preferRelativeResize="0"/>
          <p:nvPr/>
        </p:nvPicPr>
        <p:blipFill rotWithShape="1">
          <a:blip r:embed="rId2">
            <a:alphaModFix/>
          </a:blip>
          <a:srcRect/>
          <a:stretch/>
        </p:blipFill>
        <p:spPr>
          <a:xfrm>
            <a:off x="3314700" y="1555328"/>
            <a:ext cx="6361385" cy="5156201"/>
          </a:xfrm>
          <a:prstGeom prst="rect">
            <a:avLst/>
          </a:prstGeom>
          <a:noFill/>
          <a:ln>
            <a:noFill/>
          </a:ln>
        </p:spPr>
      </p:pic>
      <p:cxnSp>
        <p:nvCxnSpPr>
          <p:cNvPr id="153" name="Shape 153"/>
          <p:cNvCxnSpPr/>
          <p:nvPr/>
        </p:nvCxnSpPr>
        <p:spPr>
          <a:xfrm>
            <a:off x="635000" y="635000"/>
            <a:ext cx="11734800" cy="11"/>
          </a:xfrm>
          <a:prstGeom prst="straightConnector1">
            <a:avLst/>
          </a:prstGeom>
          <a:noFill/>
          <a:ln>
            <a:noFill/>
          </a:ln>
        </p:spPr>
      </p:cxnSp>
      <p:cxnSp>
        <p:nvCxnSpPr>
          <p:cNvPr id="154" name="Shape 154"/>
          <p:cNvCxnSpPr/>
          <p:nvPr/>
        </p:nvCxnSpPr>
        <p:spPr>
          <a:xfrm>
            <a:off x="635000" y="1219200"/>
            <a:ext cx="11734800" cy="11"/>
          </a:xfrm>
          <a:prstGeom prst="straightConnector1">
            <a:avLst/>
          </a:prstGeom>
          <a:noFill/>
          <a:ln>
            <a:noFill/>
          </a:ln>
        </p:spPr>
      </p:cxnSp>
      <p:sp>
        <p:nvSpPr>
          <p:cNvPr id="155" name="Shape 155"/>
          <p:cNvSpPr txBox="1">
            <a:spLocks noGrp="1"/>
          </p:cNvSpPr>
          <p:nvPr>
            <p:ph type="body" idx="1"/>
          </p:nvPr>
        </p:nvSpPr>
        <p:spPr>
          <a:xfrm>
            <a:off x="3606800" y="1803400"/>
            <a:ext cx="5829299" cy="32892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56" name="Shape 156"/>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ntent: MAC Book Pro">
    <p:spTree>
      <p:nvGrpSpPr>
        <p:cNvPr id="1" name="Shape 157"/>
        <p:cNvGrpSpPr/>
        <p:nvPr/>
      </p:nvGrpSpPr>
      <p:grpSpPr>
        <a:xfrm>
          <a:off x="0" y="0"/>
          <a:ext cx="0" cy="0"/>
          <a:chOff x="0" y="0"/>
          <a:chExt cx="0" cy="0"/>
        </a:xfrm>
      </p:grpSpPr>
      <p:pic>
        <p:nvPicPr>
          <p:cNvPr id="158" name="Shape 158"/>
          <p:cNvPicPr preferRelativeResize="0"/>
          <p:nvPr/>
        </p:nvPicPr>
        <p:blipFill rotWithShape="1">
          <a:blip r:embed="rId2">
            <a:alphaModFix/>
          </a:blip>
          <a:srcRect/>
          <a:stretch/>
        </p:blipFill>
        <p:spPr>
          <a:xfrm>
            <a:off x="2794792" y="1556145"/>
            <a:ext cx="7328694" cy="5128522"/>
          </a:xfrm>
          <a:prstGeom prst="rect">
            <a:avLst/>
          </a:prstGeom>
          <a:noFill/>
          <a:ln>
            <a:noFill/>
          </a:ln>
        </p:spPr>
      </p:pic>
      <p:cxnSp>
        <p:nvCxnSpPr>
          <p:cNvPr id="159" name="Shape 159"/>
          <p:cNvCxnSpPr/>
          <p:nvPr/>
        </p:nvCxnSpPr>
        <p:spPr>
          <a:xfrm>
            <a:off x="635000" y="635000"/>
            <a:ext cx="11734800" cy="11"/>
          </a:xfrm>
          <a:prstGeom prst="straightConnector1">
            <a:avLst/>
          </a:prstGeom>
          <a:noFill/>
          <a:ln>
            <a:noFill/>
          </a:ln>
        </p:spPr>
      </p:cxnSp>
      <p:cxnSp>
        <p:nvCxnSpPr>
          <p:cNvPr id="160" name="Shape 160"/>
          <p:cNvCxnSpPr/>
          <p:nvPr/>
        </p:nvCxnSpPr>
        <p:spPr>
          <a:xfrm>
            <a:off x="635000" y="1219200"/>
            <a:ext cx="11734800" cy="11"/>
          </a:xfrm>
          <a:prstGeom prst="straightConnector1">
            <a:avLst/>
          </a:prstGeom>
          <a:noFill/>
          <a:ln>
            <a:noFill/>
          </a:ln>
        </p:spPr>
      </p:cxnSp>
      <p:sp>
        <p:nvSpPr>
          <p:cNvPr id="161" name="Shape 161"/>
          <p:cNvSpPr txBox="1">
            <a:spLocks noGrp="1"/>
          </p:cNvSpPr>
          <p:nvPr>
            <p:ph type="body" idx="1"/>
          </p:nvPr>
        </p:nvSpPr>
        <p:spPr>
          <a:xfrm>
            <a:off x="3759200" y="1841500"/>
            <a:ext cx="5448300" cy="33909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62" name="Shape 162"/>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ntent: IPad">
    <p:spTree>
      <p:nvGrpSpPr>
        <p:cNvPr id="1" name="Shape 163"/>
        <p:cNvGrpSpPr/>
        <p:nvPr/>
      </p:nvGrpSpPr>
      <p:grpSpPr>
        <a:xfrm>
          <a:off x="0" y="0"/>
          <a:ext cx="0" cy="0"/>
          <a:chOff x="0" y="0"/>
          <a:chExt cx="0" cy="0"/>
        </a:xfrm>
      </p:grpSpPr>
      <p:pic>
        <p:nvPicPr>
          <p:cNvPr id="164" name="Shape 164"/>
          <p:cNvPicPr preferRelativeResize="0"/>
          <p:nvPr/>
        </p:nvPicPr>
        <p:blipFill rotWithShape="1">
          <a:blip r:embed="rId2">
            <a:alphaModFix/>
          </a:blip>
          <a:srcRect/>
          <a:stretch/>
        </p:blipFill>
        <p:spPr>
          <a:xfrm>
            <a:off x="3136900" y="1511300"/>
            <a:ext cx="6845299" cy="5354576"/>
          </a:xfrm>
          <a:prstGeom prst="rect">
            <a:avLst/>
          </a:prstGeom>
          <a:noFill/>
          <a:ln>
            <a:noFill/>
          </a:ln>
        </p:spPr>
      </p:pic>
      <p:cxnSp>
        <p:nvCxnSpPr>
          <p:cNvPr id="165" name="Shape 165"/>
          <p:cNvCxnSpPr/>
          <p:nvPr/>
        </p:nvCxnSpPr>
        <p:spPr>
          <a:xfrm>
            <a:off x="635000" y="635000"/>
            <a:ext cx="11734800" cy="11"/>
          </a:xfrm>
          <a:prstGeom prst="straightConnector1">
            <a:avLst/>
          </a:prstGeom>
          <a:noFill/>
          <a:ln>
            <a:noFill/>
          </a:ln>
        </p:spPr>
      </p:cxnSp>
      <p:cxnSp>
        <p:nvCxnSpPr>
          <p:cNvPr id="166" name="Shape 166"/>
          <p:cNvCxnSpPr/>
          <p:nvPr/>
        </p:nvCxnSpPr>
        <p:spPr>
          <a:xfrm>
            <a:off x="635000" y="1219200"/>
            <a:ext cx="11734800" cy="11"/>
          </a:xfrm>
          <a:prstGeom prst="straightConnector1">
            <a:avLst/>
          </a:prstGeom>
          <a:noFill/>
          <a:ln>
            <a:noFill/>
          </a:ln>
        </p:spPr>
      </p:cxnSp>
      <p:sp>
        <p:nvSpPr>
          <p:cNvPr id="167" name="Shape 167"/>
          <p:cNvSpPr txBox="1">
            <a:spLocks noGrp="1"/>
          </p:cNvSpPr>
          <p:nvPr>
            <p:ph type="body" idx="1"/>
          </p:nvPr>
        </p:nvSpPr>
        <p:spPr>
          <a:xfrm>
            <a:off x="3822700" y="2095500"/>
            <a:ext cx="5435599" cy="4089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68" name="Shape 168"/>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ontent: Smart Phones">
    <p:spTree>
      <p:nvGrpSpPr>
        <p:cNvPr id="1" name="Shape 169"/>
        <p:cNvGrpSpPr/>
        <p:nvPr/>
      </p:nvGrpSpPr>
      <p:grpSpPr>
        <a:xfrm>
          <a:off x="0" y="0"/>
          <a:ext cx="0" cy="0"/>
          <a:chOff x="0" y="0"/>
          <a:chExt cx="0" cy="0"/>
        </a:xfrm>
      </p:grpSpPr>
      <p:pic>
        <p:nvPicPr>
          <p:cNvPr id="170" name="Shape 170"/>
          <p:cNvPicPr preferRelativeResize="0"/>
          <p:nvPr/>
        </p:nvPicPr>
        <p:blipFill rotWithShape="1">
          <a:blip r:embed="rId2">
            <a:alphaModFix/>
          </a:blip>
          <a:srcRect/>
          <a:stretch/>
        </p:blipFill>
        <p:spPr>
          <a:xfrm>
            <a:off x="1016000" y="1313655"/>
            <a:ext cx="4043866" cy="6057900"/>
          </a:xfrm>
          <a:prstGeom prst="rect">
            <a:avLst/>
          </a:prstGeom>
          <a:noFill/>
          <a:ln>
            <a:noFill/>
          </a:ln>
        </p:spPr>
      </p:pic>
      <p:pic>
        <p:nvPicPr>
          <p:cNvPr id="171" name="Shape 171"/>
          <p:cNvPicPr preferRelativeResize="0"/>
          <p:nvPr/>
        </p:nvPicPr>
        <p:blipFill rotWithShape="1">
          <a:blip r:embed="rId3">
            <a:alphaModFix/>
          </a:blip>
          <a:srcRect/>
          <a:stretch/>
        </p:blipFill>
        <p:spPr>
          <a:xfrm>
            <a:off x="4673600" y="1371600"/>
            <a:ext cx="3695699" cy="5514677"/>
          </a:xfrm>
          <a:prstGeom prst="rect">
            <a:avLst/>
          </a:prstGeom>
          <a:noFill/>
          <a:ln>
            <a:noFill/>
          </a:ln>
        </p:spPr>
      </p:pic>
      <p:pic>
        <p:nvPicPr>
          <p:cNvPr id="172" name="Shape 172"/>
          <p:cNvPicPr preferRelativeResize="0"/>
          <p:nvPr/>
        </p:nvPicPr>
        <p:blipFill rotWithShape="1">
          <a:blip r:embed="rId4">
            <a:alphaModFix/>
          </a:blip>
          <a:srcRect/>
          <a:stretch/>
        </p:blipFill>
        <p:spPr>
          <a:xfrm>
            <a:off x="8509000" y="1358900"/>
            <a:ext cx="2984500" cy="5459451"/>
          </a:xfrm>
          <a:prstGeom prst="rect">
            <a:avLst/>
          </a:prstGeom>
          <a:noFill/>
          <a:ln>
            <a:noFill/>
          </a:ln>
        </p:spPr>
      </p:pic>
      <p:cxnSp>
        <p:nvCxnSpPr>
          <p:cNvPr id="173" name="Shape 173"/>
          <p:cNvCxnSpPr/>
          <p:nvPr/>
        </p:nvCxnSpPr>
        <p:spPr>
          <a:xfrm>
            <a:off x="635000" y="635000"/>
            <a:ext cx="11734800" cy="11"/>
          </a:xfrm>
          <a:prstGeom prst="straightConnector1">
            <a:avLst/>
          </a:prstGeom>
          <a:noFill/>
          <a:ln>
            <a:noFill/>
          </a:ln>
        </p:spPr>
      </p:cxnSp>
      <p:cxnSp>
        <p:nvCxnSpPr>
          <p:cNvPr id="174" name="Shape 174"/>
          <p:cNvCxnSpPr/>
          <p:nvPr/>
        </p:nvCxnSpPr>
        <p:spPr>
          <a:xfrm>
            <a:off x="635000" y="1219200"/>
            <a:ext cx="11734800" cy="11"/>
          </a:xfrm>
          <a:prstGeom prst="straightConnector1">
            <a:avLst/>
          </a:prstGeom>
          <a:noFill/>
          <a:ln>
            <a:noFill/>
          </a:ln>
        </p:spPr>
      </p:cxnSp>
      <p:sp>
        <p:nvSpPr>
          <p:cNvPr id="175" name="Shape 175"/>
          <p:cNvSpPr/>
          <p:nvPr/>
        </p:nvSpPr>
        <p:spPr>
          <a:xfrm>
            <a:off x="56515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176" name="Shape 176"/>
          <p:cNvSpPr/>
          <p:nvPr/>
        </p:nvSpPr>
        <p:spPr>
          <a:xfrm>
            <a:off x="91821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177" name="Shape 177"/>
          <p:cNvSpPr txBox="1">
            <a:spLocks noGrp="1"/>
          </p:cNvSpPr>
          <p:nvPr>
            <p:ph type="body" idx="1"/>
          </p:nvPr>
        </p:nvSpPr>
        <p:spPr>
          <a:xfrm>
            <a:off x="1841500" y="1981200"/>
            <a:ext cx="2311400" cy="3962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78" name="Shape 178"/>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Discussion">
    <p:bg>
      <p:bgPr>
        <a:solidFill>
          <a:srgbClr val="000000"/>
        </a:solidFill>
        <a:effectLst/>
      </p:bgPr>
    </p:bg>
    <p:spTree>
      <p:nvGrpSpPr>
        <p:cNvPr id="1" name="Shape 179"/>
        <p:cNvGrpSpPr/>
        <p:nvPr/>
      </p:nvGrpSpPr>
      <p:grpSpPr>
        <a:xfrm>
          <a:off x="0" y="0"/>
          <a:ext cx="0" cy="0"/>
          <a:chOff x="0" y="0"/>
          <a:chExt cx="0" cy="0"/>
        </a:xfrm>
      </p:grpSpPr>
      <p:cxnSp>
        <p:nvCxnSpPr>
          <p:cNvPr id="180" name="Shape 180"/>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81" name="Shape 181"/>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
        <p:nvSpPr>
          <p:cNvPr id="182" name="Shape 182"/>
          <p:cNvSpPr/>
          <p:nvPr/>
        </p:nvSpPr>
        <p:spPr>
          <a:xfrm>
            <a:off x="635000" y="1473200"/>
            <a:ext cx="11734800" cy="1460500"/>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DISCUSSION TIME</a:t>
            </a:r>
          </a:p>
        </p:txBody>
      </p:sp>
      <p:sp>
        <p:nvSpPr>
          <p:cNvPr id="183" name="Shape 183"/>
          <p:cNvSpPr txBox="1">
            <a:spLocks noGrp="1"/>
          </p:cNvSpPr>
          <p:nvPr>
            <p:ph type="sldNum" idx="12"/>
          </p:nvPr>
        </p:nvSpPr>
        <p:spPr>
          <a:xfrm>
            <a:off x="12030450" y="739139"/>
            <a:ext cx="345948" cy="426722"/>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Full Image">
    <p:spTree>
      <p:nvGrpSpPr>
        <p:cNvPr id="1" name="Shape 184"/>
        <p:cNvGrpSpPr/>
        <p:nvPr/>
      </p:nvGrpSpPr>
      <p:grpSpPr>
        <a:xfrm>
          <a:off x="0" y="0"/>
          <a:ext cx="0" cy="0"/>
          <a:chOff x="0" y="0"/>
          <a:chExt cx="0" cy="0"/>
        </a:xfrm>
      </p:grpSpPr>
      <p:cxnSp>
        <p:nvCxnSpPr>
          <p:cNvPr id="185" name="Shape 185"/>
          <p:cNvCxnSpPr/>
          <p:nvPr/>
        </p:nvCxnSpPr>
        <p:spPr>
          <a:xfrm>
            <a:off x="635000" y="635000"/>
            <a:ext cx="11734800" cy="11"/>
          </a:xfrm>
          <a:prstGeom prst="straightConnector1">
            <a:avLst/>
          </a:prstGeom>
          <a:noFill/>
          <a:ln>
            <a:noFill/>
          </a:ln>
        </p:spPr>
      </p:cxnSp>
      <p:cxnSp>
        <p:nvCxnSpPr>
          <p:cNvPr id="186" name="Shape 186"/>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ulleted Text">
    <p:spTree>
      <p:nvGrpSpPr>
        <p:cNvPr id="1" name="Shape 187"/>
        <p:cNvGrpSpPr/>
        <p:nvPr/>
      </p:nvGrpSpPr>
      <p:grpSpPr>
        <a:xfrm>
          <a:off x="0" y="0"/>
          <a:ext cx="0" cy="0"/>
          <a:chOff x="0" y="0"/>
          <a:chExt cx="0" cy="0"/>
        </a:xfrm>
      </p:grpSpPr>
      <p:cxnSp>
        <p:nvCxnSpPr>
          <p:cNvPr id="188" name="Shape 188"/>
          <p:cNvCxnSpPr/>
          <p:nvPr/>
        </p:nvCxnSpPr>
        <p:spPr>
          <a:xfrm>
            <a:off x="635000" y="635000"/>
            <a:ext cx="11734800" cy="11"/>
          </a:xfrm>
          <a:prstGeom prst="straightConnector1">
            <a:avLst/>
          </a:prstGeom>
          <a:noFill/>
          <a:ln>
            <a:noFill/>
          </a:ln>
        </p:spPr>
      </p:cxnSp>
      <p:cxnSp>
        <p:nvCxnSpPr>
          <p:cNvPr id="189" name="Shape 189"/>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Bulleted Text w/ Source">
    <p:spTree>
      <p:nvGrpSpPr>
        <p:cNvPr id="1" name="Shape 190"/>
        <p:cNvGrpSpPr/>
        <p:nvPr/>
      </p:nvGrpSpPr>
      <p:grpSpPr>
        <a:xfrm>
          <a:off x="0" y="0"/>
          <a:ext cx="0" cy="0"/>
          <a:chOff x="0" y="0"/>
          <a:chExt cx="0" cy="0"/>
        </a:xfrm>
      </p:grpSpPr>
      <p:cxnSp>
        <p:nvCxnSpPr>
          <p:cNvPr id="191" name="Shape 191"/>
          <p:cNvCxnSpPr/>
          <p:nvPr/>
        </p:nvCxnSpPr>
        <p:spPr>
          <a:xfrm>
            <a:off x="635000" y="635000"/>
            <a:ext cx="11734800" cy="11"/>
          </a:xfrm>
          <a:prstGeom prst="straightConnector1">
            <a:avLst/>
          </a:prstGeom>
          <a:noFill/>
          <a:ln>
            <a:noFill/>
          </a:ln>
        </p:spPr>
      </p:cxnSp>
      <p:cxnSp>
        <p:nvCxnSpPr>
          <p:cNvPr id="192" name="Shape 192"/>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Non-Bulleted Text">
    <p:spTree>
      <p:nvGrpSpPr>
        <p:cNvPr id="1" name="Shape 193"/>
        <p:cNvGrpSpPr/>
        <p:nvPr/>
      </p:nvGrpSpPr>
      <p:grpSpPr>
        <a:xfrm>
          <a:off x="0" y="0"/>
          <a:ext cx="0" cy="0"/>
          <a:chOff x="0" y="0"/>
          <a:chExt cx="0" cy="0"/>
        </a:xfrm>
      </p:grpSpPr>
      <p:cxnSp>
        <p:nvCxnSpPr>
          <p:cNvPr id="194" name="Shape 194"/>
          <p:cNvCxnSpPr/>
          <p:nvPr/>
        </p:nvCxnSpPr>
        <p:spPr>
          <a:xfrm>
            <a:off x="635000" y="635000"/>
            <a:ext cx="11734800" cy="11"/>
          </a:xfrm>
          <a:prstGeom prst="straightConnector1">
            <a:avLst/>
          </a:prstGeom>
          <a:noFill/>
          <a:ln>
            <a:noFill/>
          </a:ln>
        </p:spPr>
      </p:cxnSp>
      <p:cxnSp>
        <p:nvCxnSpPr>
          <p:cNvPr id="195" name="Shape 195"/>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Divider">
    <p:spTree>
      <p:nvGrpSpPr>
        <p:cNvPr id="1" name="Shape 196"/>
        <p:cNvGrpSpPr/>
        <p:nvPr/>
      </p:nvGrpSpPr>
      <p:grpSpPr>
        <a:xfrm>
          <a:off x="0" y="0"/>
          <a:ext cx="0" cy="0"/>
          <a:chOff x="0" y="0"/>
          <a:chExt cx="0" cy="0"/>
        </a:xfrm>
      </p:grpSpPr>
      <p:cxnSp>
        <p:nvCxnSpPr>
          <p:cNvPr id="197" name="Shape 197"/>
          <p:cNvCxnSpPr/>
          <p:nvPr/>
        </p:nvCxnSpPr>
        <p:spPr>
          <a:xfrm>
            <a:off x="635000" y="635000"/>
            <a:ext cx="11734800" cy="11"/>
          </a:xfrm>
          <a:prstGeom prst="straightConnector1">
            <a:avLst/>
          </a:prstGeom>
          <a:noFill/>
          <a:ln>
            <a:noFill/>
          </a:ln>
        </p:spPr>
      </p:cxnSp>
      <p:cxnSp>
        <p:nvCxnSpPr>
          <p:cNvPr id="198" name="Shape 198"/>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Content: Text, 1 Column">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35000" y="1473200"/>
            <a:ext cx="11734800" cy="711200"/>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
        <p:nvSpPr>
          <p:cNvPr id="19" name="Shape 19"/>
          <p:cNvSpPr txBox="1">
            <a:spLocks noGrp="1"/>
          </p:cNvSpPr>
          <p:nvPr>
            <p:ph type="body" idx="1"/>
          </p:nvPr>
        </p:nvSpPr>
        <p:spPr>
          <a:xfrm>
            <a:off x="632056" y="2413000"/>
            <a:ext cx="11734801" cy="3809999"/>
          </a:xfrm>
          <a:prstGeom prst="rect">
            <a:avLst/>
          </a:prstGeom>
          <a:noFill/>
          <a:ln>
            <a:noFill/>
          </a:ln>
        </p:spPr>
        <p:txBody>
          <a:bodyPr lIns="91425" tIns="91425" rIns="91425" bIns="91425" anchor="t" anchorCtr="0"/>
          <a:lstStyle>
            <a:lvl1pPr lvl="0" rtl="0">
              <a:spcBef>
                <a:spcPts val="0"/>
              </a:spcBef>
              <a:defRPr/>
            </a:lvl1pPr>
            <a:lvl2pPr lvl="1" rtl="0">
              <a:spcBef>
                <a:spcPts val="0"/>
              </a:spcBef>
              <a:buFont typeface="Merriweather Sans"/>
              <a:buChar char="‣"/>
              <a:defRPr/>
            </a:lvl2pPr>
            <a:lvl3pPr lvl="2" rtl="0">
              <a:spcBef>
                <a:spcPts val="0"/>
              </a:spcBef>
              <a:buFont typeface="Merriweather Sans"/>
              <a:buChar char="‣"/>
              <a:defRPr/>
            </a:lvl3pPr>
            <a:lvl4pPr lvl="3" rtl="0">
              <a:spcBef>
                <a:spcPts val="0"/>
              </a:spcBef>
              <a:buFont typeface="Merriweather Sans"/>
              <a:buChar char="‣"/>
              <a:defRPr/>
            </a:lvl4pPr>
            <a:lvl5pPr lvl="4" rtl="0">
              <a:spcBef>
                <a:spcPts val="0"/>
              </a:spcBef>
              <a:buFont typeface="Merriweather Sans"/>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Divder Rev">
    <p:bg>
      <p:bgPr>
        <a:solidFill>
          <a:srgbClr val="000000"/>
        </a:solidFill>
        <a:effectLst/>
      </p:bgPr>
    </p:bg>
    <p:spTree>
      <p:nvGrpSpPr>
        <p:cNvPr id="1" name="Shape 199"/>
        <p:cNvGrpSpPr/>
        <p:nvPr/>
      </p:nvGrpSpPr>
      <p:grpSpPr>
        <a:xfrm>
          <a:off x="0" y="0"/>
          <a:ext cx="0" cy="0"/>
          <a:chOff x="0" y="0"/>
          <a:chExt cx="0" cy="0"/>
        </a:xfrm>
      </p:grpSpPr>
      <p:cxnSp>
        <p:nvCxnSpPr>
          <p:cNvPr id="200" name="Shape 200"/>
          <p:cNvCxnSpPr/>
          <p:nvPr/>
        </p:nvCxnSpPr>
        <p:spPr>
          <a:xfrm>
            <a:off x="635000" y="635000"/>
            <a:ext cx="11734800" cy="11"/>
          </a:xfrm>
          <a:prstGeom prst="straightConnector1">
            <a:avLst/>
          </a:prstGeom>
          <a:noFill/>
          <a:ln w="12700" cap="flat" cmpd="sng">
            <a:solidFill>
              <a:srgbClr val="FFFFFF"/>
            </a:solidFill>
            <a:prstDash val="solid"/>
            <a:miter/>
            <a:headEnd type="none" w="med" len="med"/>
            <a:tailEnd type="none" w="med" len="med"/>
          </a:ln>
        </p:spPr>
      </p:cxnSp>
      <p:cxnSp>
        <p:nvCxnSpPr>
          <p:cNvPr id="201" name="Shape 201"/>
          <p:cNvCxnSpPr/>
          <p:nvPr/>
        </p:nvCxnSpPr>
        <p:spPr>
          <a:xfrm>
            <a:off x="635000" y="1219200"/>
            <a:ext cx="11734800" cy="11"/>
          </a:xfrm>
          <a:prstGeom prst="straightConnector1">
            <a:avLst/>
          </a:prstGeom>
          <a:noFill/>
          <a:ln w="12700" cap="flat" cmpd="sng">
            <a:solidFill>
              <a:srgbClr val="FFFFFF"/>
            </a:solidFill>
            <a:prstDash val="solid"/>
            <a:miter/>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Title">
    <p:bg>
      <p:bgPr>
        <a:solidFill>
          <a:srgbClr val="000000"/>
        </a:solidFill>
        <a:effectLst/>
      </p:bgPr>
    </p:bg>
    <p:spTree>
      <p:nvGrpSpPr>
        <p:cNvPr id="1" name="Shape 212"/>
        <p:cNvGrpSpPr/>
        <p:nvPr/>
      </p:nvGrpSpPr>
      <p:grpSpPr>
        <a:xfrm>
          <a:off x="0" y="0"/>
          <a:ext cx="0" cy="0"/>
          <a:chOff x="0" y="0"/>
          <a:chExt cx="0" cy="0"/>
        </a:xfrm>
      </p:grpSpPr>
      <p:cxnSp>
        <p:nvCxnSpPr>
          <p:cNvPr id="213" name="Shape 213"/>
          <p:cNvCxnSpPr/>
          <p:nvPr/>
        </p:nvCxnSpPr>
        <p:spPr>
          <a:xfrm>
            <a:off x="635000" y="635000"/>
            <a:ext cx="11734800" cy="0"/>
          </a:xfrm>
          <a:prstGeom prst="straightConnector1">
            <a:avLst/>
          </a:prstGeom>
          <a:noFill/>
          <a:ln w="9525" cap="flat" cmpd="sng">
            <a:solidFill>
              <a:srgbClr val="FFFFFF"/>
            </a:solidFill>
            <a:prstDash val="solid"/>
            <a:miter/>
            <a:headEnd type="none" w="med" len="med"/>
            <a:tailEnd type="none" w="med" len="med"/>
          </a:ln>
        </p:spPr>
      </p:cxnSp>
      <p:cxnSp>
        <p:nvCxnSpPr>
          <p:cNvPr id="214" name="Shape 214"/>
          <p:cNvCxnSpPr/>
          <p:nvPr/>
        </p:nvCxnSpPr>
        <p:spPr>
          <a:xfrm>
            <a:off x="635000" y="1219200"/>
            <a:ext cx="11734800" cy="0"/>
          </a:xfrm>
          <a:prstGeom prst="straightConnector1">
            <a:avLst/>
          </a:prstGeom>
          <a:noFill/>
          <a:ln w="9525" cap="flat" cmpd="sng">
            <a:solidFill>
              <a:srgbClr val="FFFFFF"/>
            </a:solidFill>
            <a:prstDash val="solid"/>
            <a:miter/>
            <a:headEnd type="none" w="med" len="med"/>
            <a:tailEnd type="none" w="med" len="med"/>
          </a:ln>
        </p:spPr>
      </p:cxnSp>
      <p:pic>
        <p:nvPicPr>
          <p:cNvPr id="215" name="Shape 215"/>
          <p:cNvPicPr preferRelativeResize="0"/>
          <p:nvPr/>
        </p:nvPicPr>
        <p:blipFill rotWithShape="1">
          <a:blip r:embed="rId2">
            <a:alphaModFix/>
          </a:blip>
          <a:srcRect/>
          <a:stretch/>
        </p:blipFill>
        <p:spPr>
          <a:xfrm>
            <a:off x="634999" y="762000"/>
            <a:ext cx="2832000" cy="304799"/>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Chapter">
    <p:bg>
      <p:bgPr>
        <a:solidFill>
          <a:srgbClr val="1EC9C6"/>
        </a:solidFill>
        <a:effectLst/>
      </p:bgPr>
    </p:bg>
    <p:spTree>
      <p:nvGrpSpPr>
        <p:cNvPr id="1" name="Shape 216"/>
        <p:cNvGrpSpPr/>
        <p:nvPr/>
      </p:nvGrpSpPr>
      <p:grpSpPr>
        <a:xfrm>
          <a:off x="0" y="0"/>
          <a:ext cx="0" cy="0"/>
          <a:chOff x="0" y="0"/>
          <a:chExt cx="0" cy="0"/>
        </a:xfrm>
      </p:grpSpPr>
      <p:cxnSp>
        <p:nvCxnSpPr>
          <p:cNvPr id="217" name="Shape 217"/>
          <p:cNvCxnSpPr/>
          <p:nvPr/>
        </p:nvCxnSpPr>
        <p:spPr>
          <a:xfrm>
            <a:off x="635000" y="635000"/>
            <a:ext cx="11734800" cy="0"/>
          </a:xfrm>
          <a:prstGeom prst="straightConnector1">
            <a:avLst/>
          </a:prstGeom>
          <a:noFill/>
          <a:ln w="9525" cap="flat" cmpd="sng">
            <a:solidFill>
              <a:srgbClr val="FFFFFF"/>
            </a:solidFill>
            <a:prstDash val="solid"/>
            <a:miter/>
            <a:headEnd type="none" w="med" len="med"/>
            <a:tailEnd type="none" w="med" len="med"/>
          </a:ln>
        </p:spPr>
      </p:cxnSp>
      <p:cxnSp>
        <p:nvCxnSpPr>
          <p:cNvPr id="218" name="Shape 218"/>
          <p:cNvCxnSpPr/>
          <p:nvPr/>
        </p:nvCxnSpPr>
        <p:spPr>
          <a:xfrm>
            <a:off x="635000" y="1219200"/>
            <a:ext cx="11734800" cy="0"/>
          </a:xfrm>
          <a:prstGeom prst="straightConnector1">
            <a:avLst/>
          </a:prstGeom>
          <a:noFill/>
          <a:ln w="9525" cap="flat" cmpd="sng">
            <a:solidFill>
              <a:srgbClr val="FFFFFF"/>
            </a:solidFill>
            <a:prstDash val="solid"/>
            <a:miter/>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Content: Text, 1 Column">
    <p:spTree>
      <p:nvGrpSpPr>
        <p:cNvPr id="1" name="Shape 219"/>
        <p:cNvGrpSpPr/>
        <p:nvPr/>
      </p:nvGrpSpPr>
      <p:grpSpPr>
        <a:xfrm>
          <a:off x="0" y="0"/>
          <a:ext cx="0" cy="0"/>
          <a:chOff x="0" y="0"/>
          <a:chExt cx="0" cy="0"/>
        </a:xfrm>
      </p:grpSpPr>
      <p:sp>
        <p:nvSpPr>
          <p:cNvPr id="220" name="Shape 220"/>
          <p:cNvSpPr txBox="1">
            <a:spLocks noGrp="1"/>
          </p:cNvSpPr>
          <p:nvPr>
            <p:ph type="title"/>
          </p:nvPr>
        </p:nvSpPr>
        <p:spPr>
          <a:xfrm>
            <a:off x="635000" y="1473200"/>
            <a:ext cx="11734800" cy="711300"/>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
        <p:nvSpPr>
          <p:cNvPr id="221" name="Shape 221"/>
          <p:cNvSpPr txBox="1">
            <a:spLocks noGrp="1"/>
          </p:cNvSpPr>
          <p:nvPr>
            <p:ph type="body" idx="1"/>
          </p:nvPr>
        </p:nvSpPr>
        <p:spPr>
          <a:xfrm>
            <a:off x="632056" y="2413000"/>
            <a:ext cx="11734800" cy="3809999"/>
          </a:xfrm>
          <a:prstGeom prst="rect">
            <a:avLst/>
          </a:prstGeom>
          <a:noFill/>
          <a:ln>
            <a:noFill/>
          </a:ln>
        </p:spPr>
        <p:txBody>
          <a:bodyPr lIns="91425" tIns="91425" rIns="91425" bIns="91425" anchor="t" anchorCtr="0"/>
          <a:lstStyle>
            <a:lvl1pPr lvl="0" rtl="0">
              <a:spcBef>
                <a:spcPts val="0"/>
              </a:spcBef>
              <a:defRPr/>
            </a:lvl1pPr>
            <a:lvl2pPr lvl="1" rtl="0">
              <a:spcBef>
                <a:spcPts val="0"/>
              </a:spcBef>
              <a:buFont typeface="Merriweather Sans"/>
              <a:buChar char="‣"/>
              <a:defRPr/>
            </a:lvl2pPr>
            <a:lvl3pPr lvl="2" rtl="0">
              <a:spcBef>
                <a:spcPts val="0"/>
              </a:spcBef>
              <a:buFont typeface="Merriweather Sans"/>
              <a:buChar char="‣"/>
              <a:defRPr/>
            </a:lvl3pPr>
            <a:lvl4pPr lvl="3" rtl="0">
              <a:spcBef>
                <a:spcPts val="0"/>
              </a:spcBef>
              <a:buFont typeface="Merriweather Sans"/>
              <a:buChar char="‣"/>
              <a:defRPr/>
            </a:lvl4pPr>
            <a:lvl5pPr lvl="4" rtl="0">
              <a:spcBef>
                <a:spcPts val="0"/>
              </a:spcBef>
              <a:buFont typeface="Merriweather Sans"/>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Content: Full Page Image">
    <p:spTree>
      <p:nvGrpSpPr>
        <p:cNvPr id="1" name="Shape 222"/>
        <p:cNvGrpSpPr/>
        <p:nvPr/>
      </p:nvGrpSpPr>
      <p:grpSpPr>
        <a:xfrm>
          <a:off x="0" y="0"/>
          <a:ext cx="0" cy="0"/>
          <a:chOff x="0" y="0"/>
          <a:chExt cx="0" cy="0"/>
        </a:xfrm>
      </p:grpSpPr>
      <p:sp>
        <p:nvSpPr>
          <p:cNvPr id="223" name="Shape 223"/>
          <p:cNvSpPr txBox="1">
            <a:spLocks noGrp="1"/>
          </p:cNvSpPr>
          <p:nvPr>
            <p:ph type="body" idx="1"/>
          </p:nvPr>
        </p:nvSpPr>
        <p:spPr>
          <a:xfrm>
            <a:off x="317500" y="317500"/>
            <a:ext cx="12369900" cy="66675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224" name="Shape 224"/>
          <p:cNvSpPr txBox="1">
            <a:spLocks noGrp="1"/>
          </p:cNvSpPr>
          <p:nvPr>
            <p:ph type="title"/>
          </p:nvPr>
        </p:nvSpPr>
        <p:spPr>
          <a:xfrm>
            <a:off x="635000" y="1473200"/>
            <a:ext cx="11734800" cy="1498500"/>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Exercise">
    <p:spTree>
      <p:nvGrpSpPr>
        <p:cNvPr id="1" name="Shape 225"/>
        <p:cNvGrpSpPr/>
        <p:nvPr/>
      </p:nvGrpSpPr>
      <p:grpSpPr>
        <a:xfrm>
          <a:off x="0" y="0"/>
          <a:ext cx="0" cy="0"/>
          <a:chOff x="0" y="0"/>
          <a:chExt cx="0" cy="0"/>
        </a:xfrm>
      </p:grpSpPr>
      <p:cxnSp>
        <p:nvCxnSpPr>
          <p:cNvPr id="226" name="Shape 226"/>
          <p:cNvCxnSpPr/>
          <p:nvPr/>
        </p:nvCxnSpPr>
        <p:spPr>
          <a:xfrm>
            <a:off x="635000" y="635000"/>
            <a:ext cx="11734800" cy="0"/>
          </a:xfrm>
          <a:prstGeom prst="straightConnector1">
            <a:avLst/>
          </a:prstGeom>
          <a:noFill/>
          <a:ln>
            <a:noFill/>
          </a:ln>
        </p:spPr>
      </p:cxnSp>
      <p:cxnSp>
        <p:nvCxnSpPr>
          <p:cNvPr id="227" name="Shape 227"/>
          <p:cNvCxnSpPr/>
          <p:nvPr/>
        </p:nvCxnSpPr>
        <p:spPr>
          <a:xfrm>
            <a:off x="635000" y="1219200"/>
            <a:ext cx="11734800" cy="0"/>
          </a:xfrm>
          <a:prstGeom prst="straightConnector1">
            <a:avLst/>
          </a:prstGeom>
          <a:noFill/>
          <a:ln>
            <a:noFill/>
          </a:ln>
        </p:spPr>
      </p:cxnSp>
      <p:cxnSp>
        <p:nvCxnSpPr>
          <p:cNvPr id="228" name="Shape 228"/>
          <p:cNvCxnSpPr/>
          <p:nvPr/>
        </p:nvCxnSpPr>
        <p:spPr>
          <a:xfrm rot="10800000" flipH="1">
            <a:off x="635000" y="2781000"/>
            <a:ext cx="3735000" cy="299"/>
          </a:xfrm>
          <a:prstGeom prst="straightConnector1">
            <a:avLst/>
          </a:prstGeom>
          <a:noFill/>
          <a:ln>
            <a:noFill/>
          </a:ln>
        </p:spPr>
      </p:cxnSp>
      <p:cxnSp>
        <p:nvCxnSpPr>
          <p:cNvPr id="229" name="Shape 229"/>
          <p:cNvCxnSpPr/>
          <p:nvPr/>
        </p:nvCxnSpPr>
        <p:spPr>
          <a:xfrm rot="10800000" flipH="1">
            <a:off x="4622800" y="2781000"/>
            <a:ext cx="7742699" cy="299"/>
          </a:xfrm>
          <a:prstGeom prst="straightConnector1">
            <a:avLst/>
          </a:prstGeom>
          <a:noFill/>
          <a:ln>
            <a:noFill/>
          </a:ln>
        </p:spPr>
      </p:cxnSp>
      <p:cxnSp>
        <p:nvCxnSpPr>
          <p:cNvPr id="230" name="Shape 230"/>
          <p:cNvCxnSpPr/>
          <p:nvPr/>
        </p:nvCxnSpPr>
        <p:spPr>
          <a:xfrm rot="10800000" flipH="1">
            <a:off x="635000" y="5752800"/>
            <a:ext cx="3735000" cy="299"/>
          </a:xfrm>
          <a:prstGeom prst="straightConnector1">
            <a:avLst/>
          </a:prstGeom>
          <a:noFill/>
          <a:ln>
            <a:noFill/>
          </a:ln>
        </p:spPr>
      </p:cxnSp>
      <p:cxnSp>
        <p:nvCxnSpPr>
          <p:cNvPr id="231" name="Shape 231"/>
          <p:cNvCxnSpPr/>
          <p:nvPr/>
        </p:nvCxnSpPr>
        <p:spPr>
          <a:xfrm>
            <a:off x="4635500" y="5753100"/>
            <a:ext cx="7731900" cy="0"/>
          </a:xfrm>
          <a:prstGeom prst="straightConnector1">
            <a:avLst/>
          </a:prstGeom>
          <a:noFill/>
          <a:ln>
            <a:noFill/>
          </a:ln>
        </p:spPr>
      </p:cxnSp>
      <p:sp>
        <p:nvSpPr>
          <p:cNvPr id="232" name="Shape 232"/>
          <p:cNvSpPr/>
          <p:nvPr/>
        </p:nvSpPr>
        <p:spPr>
          <a:xfrm>
            <a:off x="635000" y="2387600"/>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OBJECTIVE(S)</a:t>
            </a:r>
          </a:p>
        </p:txBody>
      </p:sp>
      <p:sp>
        <p:nvSpPr>
          <p:cNvPr id="233" name="Shape 233"/>
          <p:cNvSpPr/>
          <p:nvPr/>
        </p:nvSpPr>
        <p:spPr>
          <a:xfrm>
            <a:off x="4635500" y="2387600"/>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AGENDA</a:t>
            </a:r>
          </a:p>
        </p:txBody>
      </p:sp>
      <p:sp>
        <p:nvSpPr>
          <p:cNvPr id="234" name="Shape 234"/>
          <p:cNvSpPr/>
          <p:nvPr/>
        </p:nvSpPr>
        <p:spPr>
          <a:xfrm>
            <a:off x="4635500" y="5359400"/>
            <a:ext cx="7746899"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RESOURCES</a:t>
            </a:r>
          </a:p>
        </p:txBody>
      </p:sp>
      <p:sp>
        <p:nvSpPr>
          <p:cNvPr id="235" name="Shape 235"/>
          <p:cNvSpPr/>
          <p:nvPr/>
        </p:nvSpPr>
        <p:spPr>
          <a:xfrm>
            <a:off x="635000" y="5359400"/>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DELIVERABLE</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Case Study">
    <p:spTree>
      <p:nvGrpSpPr>
        <p:cNvPr id="1" name="Shape 236"/>
        <p:cNvGrpSpPr/>
        <p:nvPr/>
      </p:nvGrpSpPr>
      <p:grpSpPr>
        <a:xfrm>
          <a:off x="0" y="0"/>
          <a:ext cx="0" cy="0"/>
          <a:chOff x="0" y="0"/>
          <a:chExt cx="0" cy="0"/>
        </a:xfrm>
      </p:grpSpPr>
      <p:cxnSp>
        <p:nvCxnSpPr>
          <p:cNvPr id="237" name="Shape 237"/>
          <p:cNvCxnSpPr/>
          <p:nvPr/>
        </p:nvCxnSpPr>
        <p:spPr>
          <a:xfrm>
            <a:off x="635000" y="635000"/>
            <a:ext cx="11734800" cy="0"/>
          </a:xfrm>
          <a:prstGeom prst="straightConnector1">
            <a:avLst/>
          </a:prstGeom>
          <a:noFill/>
          <a:ln>
            <a:noFill/>
          </a:ln>
        </p:spPr>
      </p:cxnSp>
      <p:cxnSp>
        <p:nvCxnSpPr>
          <p:cNvPr id="238" name="Shape 238"/>
          <p:cNvCxnSpPr/>
          <p:nvPr/>
        </p:nvCxnSpPr>
        <p:spPr>
          <a:xfrm>
            <a:off x="635000" y="1219200"/>
            <a:ext cx="11734800" cy="0"/>
          </a:xfrm>
          <a:prstGeom prst="straightConnector1">
            <a:avLst/>
          </a:prstGeom>
          <a:noFill/>
          <a:ln>
            <a:noFill/>
          </a:ln>
        </p:spPr>
      </p:cxnSp>
      <p:cxnSp>
        <p:nvCxnSpPr>
          <p:cNvPr id="239" name="Shape 239"/>
          <p:cNvCxnSpPr/>
          <p:nvPr/>
        </p:nvCxnSpPr>
        <p:spPr>
          <a:xfrm rot="10800000" flipH="1">
            <a:off x="8623300" y="2781000"/>
            <a:ext cx="3735000" cy="299"/>
          </a:xfrm>
          <a:prstGeom prst="straightConnector1">
            <a:avLst/>
          </a:prstGeom>
          <a:noFill/>
          <a:ln>
            <a:noFill/>
          </a:ln>
        </p:spPr>
      </p:cxnSp>
      <p:cxnSp>
        <p:nvCxnSpPr>
          <p:cNvPr id="240" name="Shape 240"/>
          <p:cNvCxnSpPr/>
          <p:nvPr/>
        </p:nvCxnSpPr>
        <p:spPr>
          <a:xfrm rot="10800000" flipH="1">
            <a:off x="635000" y="2781000"/>
            <a:ext cx="7742699" cy="299"/>
          </a:xfrm>
          <a:prstGeom prst="straightConnector1">
            <a:avLst/>
          </a:prstGeom>
          <a:noFill/>
          <a:ln>
            <a:noFill/>
          </a:ln>
        </p:spPr>
      </p:cxnSp>
      <p:sp>
        <p:nvSpPr>
          <p:cNvPr id="241" name="Shape 241"/>
          <p:cNvSpPr/>
          <p:nvPr/>
        </p:nvSpPr>
        <p:spPr>
          <a:xfrm>
            <a:off x="635000" y="2387600"/>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SUMMARY</a:t>
            </a:r>
          </a:p>
        </p:txBody>
      </p:sp>
      <p:sp>
        <p:nvSpPr>
          <p:cNvPr id="242" name="Shape 242"/>
          <p:cNvSpPr/>
          <p:nvPr/>
        </p:nvSpPr>
        <p:spPr>
          <a:xfrm>
            <a:off x="8636000" y="2387600"/>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CHALLENGE / QUESTION</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Content: IMAC">
    <p:spTree>
      <p:nvGrpSpPr>
        <p:cNvPr id="1" name="Shape 243"/>
        <p:cNvGrpSpPr/>
        <p:nvPr/>
      </p:nvGrpSpPr>
      <p:grpSpPr>
        <a:xfrm>
          <a:off x="0" y="0"/>
          <a:ext cx="0" cy="0"/>
          <a:chOff x="0" y="0"/>
          <a:chExt cx="0" cy="0"/>
        </a:xfrm>
      </p:grpSpPr>
      <p:pic>
        <p:nvPicPr>
          <p:cNvPr id="244" name="Shape 244"/>
          <p:cNvPicPr preferRelativeResize="0"/>
          <p:nvPr/>
        </p:nvPicPr>
        <p:blipFill rotWithShape="1">
          <a:blip r:embed="rId2">
            <a:alphaModFix/>
          </a:blip>
          <a:srcRect/>
          <a:stretch/>
        </p:blipFill>
        <p:spPr>
          <a:xfrm>
            <a:off x="3314700" y="1555328"/>
            <a:ext cx="6361500" cy="5156100"/>
          </a:xfrm>
          <a:prstGeom prst="rect">
            <a:avLst/>
          </a:prstGeom>
          <a:noFill/>
          <a:ln>
            <a:noFill/>
          </a:ln>
        </p:spPr>
      </p:pic>
      <p:cxnSp>
        <p:nvCxnSpPr>
          <p:cNvPr id="245" name="Shape 245"/>
          <p:cNvCxnSpPr/>
          <p:nvPr/>
        </p:nvCxnSpPr>
        <p:spPr>
          <a:xfrm>
            <a:off x="635000" y="635000"/>
            <a:ext cx="11734800" cy="0"/>
          </a:xfrm>
          <a:prstGeom prst="straightConnector1">
            <a:avLst/>
          </a:prstGeom>
          <a:noFill/>
          <a:ln>
            <a:noFill/>
          </a:ln>
        </p:spPr>
      </p:cxnSp>
      <p:cxnSp>
        <p:nvCxnSpPr>
          <p:cNvPr id="246" name="Shape 246"/>
          <p:cNvCxnSpPr/>
          <p:nvPr/>
        </p:nvCxnSpPr>
        <p:spPr>
          <a:xfrm>
            <a:off x="635000" y="1219200"/>
            <a:ext cx="11734800" cy="0"/>
          </a:xfrm>
          <a:prstGeom prst="straightConnector1">
            <a:avLst/>
          </a:prstGeom>
          <a:noFill/>
          <a:ln>
            <a:noFill/>
          </a:ln>
        </p:spPr>
      </p:cxnSp>
      <p:sp>
        <p:nvSpPr>
          <p:cNvPr id="247" name="Shape 247"/>
          <p:cNvSpPr txBox="1">
            <a:spLocks noGrp="1"/>
          </p:cNvSpPr>
          <p:nvPr>
            <p:ph type="body" idx="1"/>
          </p:nvPr>
        </p:nvSpPr>
        <p:spPr>
          <a:xfrm>
            <a:off x="3606800" y="1803400"/>
            <a:ext cx="5829299" cy="32892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Content: MAC Book Pro">
    <p:spTree>
      <p:nvGrpSpPr>
        <p:cNvPr id="1" name="Shape 248"/>
        <p:cNvGrpSpPr/>
        <p:nvPr/>
      </p:nvGrpSpPr>
      <p:grpSpPr>
        <a:xfrm>
          <a:off x="0" y="0"/>
          <a:ext cx="0" cy="0"/>
          <a:chOff x="0" y="0"/>
          <a:chExt cx="0" cy="0"/>
        </a:xfrm>
      </p:grpSpPr>
      <p:pic>
        <p:nvPicPr>
          <p:cNvPr id="249" name="Shape 249"/>
          <p:cNvPicPr preferRelativeResize="0"/>
          <p:nvPr/>
        </p:nvPicPr>
        <p:blipFill rotWithShape="1">
          <a:blip r:embed="rId2">
            <a:alphaModFix/>
          </a:blip>
          <a:srcRect/>
          <a:stretch/>
        </p:blipFill>
        <p:spPr>
          <a:xfrm>
            <a:off x="2794792" y="1556145"/>
            <a:ext cx="7328699" cy="5128499"/>
          </a:xfrm>
          <a:prstGeom prst="rect">
            <a:avLst/>
          </a:prstGeom>
          <a:noFill/>
          <a:ln>
            <a:noFill/>
          </a:ln>
        </p:spPr>
      </p:pic>
      <p:cxnSp>
        <p:nvCxnSpPr>
          <p:cNvPr id="250" name="Shape 250"/>
          <p:cNvCxnSpPr/>
          <p:nvPr/>
        </p:nvCxnSpPr>
        <p:spPr>
          <a:xfrm>
            <a:off x="635000" y="635000"/>
            <a:ext cx="11734800" cy="0"/>
          </a:xfrm>
          <a:prstGeom prst="straightConnector1">
            <a:avLst/>
          </a:prstGeom>
          <a:noFill/>
          <a:ln>
            <a:noFill/>
          </a:ln>
        </p:spPr>
      </p:cxnSp>
      <p:cxnSp>
        <p:nvCxnSpPr>
          <p:cNvPr id="251" name="Shape 251"/>
          <p:cNvCxnSpPr/>
          <p:nvPr/>
        </p:nvCxnSpPr>
        <p:spPr>
          <a:xfrm>
            <a:off x="635000" y="1219200"/>
            <a:ext cx="11734800" cy="0"/>
          </a:xfrm>
          <a:prstGeom prst="straightConnector1">
            <a:avLst/>
          </a:prstGeom>
          <a:noFill/>
          <a:ln>
            <a:noFill/>
          </a:ln>
        </p:spPr>
      </p:cxnSp>
      <p:sp>
        <p:nvSpPr>
          <p:cNvPr id="252" name="Shape 252"/>
          <p:cNvSpPr txBox="1">
            <a:spLocks noGrp="1"/>
          </p:cNvSpPr>
          <p:nvPr>
            <p:ph type="body" idx="1"/>
          </p:nvPr>
        </p:nvSpPr>
        <p:spPr>
          <a:xfrm>
            <a:off x="3759200" y="1841500"/>
            <a:ext cx="5448300" cy="33909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Content: IPad">
    <p:spTree>
      <p:nvGrpSpPr>
        <p:cNvPr id="1" name="Shape 253"/>
        <p:cNvGrpSpPr/>
        <p:nvPr/>
      </p:nvGrpSpPr>
      <p:grpSpPr>
        <a:xfrm>
          <a:off x="0" y="0"/>
          <a:ext cx="0" cy="0"/>
          <a:chOff x="0" y="0"/>
          <a:chExt cx="0" cy="0"/>
        </a:xfrm>
      </p:grpSpPr>
      <p:pic>
        <p:nvPicPr>
          <p:cNvPr id="254" name="Shape 254"/>
          <p:cNvPicPr preferRelativeResize="0"/>
          <p:nvPr/>
        </p:nvPicPr>
        <p:blipFill rotWithShape="1">
          <a:blip r:embed="rId2">
            <a:alphaModFix/>
          </a:blip>
          <a:srcRect/>
          <a:stretch/>
        </p:blipFill>
        <p:spPr>
          <a:xfrm>
            <a:off x="3136900" y="1511300"/>
            <a:ext cx="6845400" cy="5354699"/>
          </a:xfrm>
          <a:prstGeom prst="rect">
            <a:avLst/>
          </a:prstGeom>
          <a:noFill/>
          <a:ln>
            <a:noFill/>
          </a:ln>
        </p:spPr>
      </p:pic>
      <p:cxnSp>
        <p:nvCxnSpPr>
          <p:cNvPr id="255" name="Shape 255"/>
          <p:cNvCxnSpPr/>
          <p:nvPr/>
        </p:nvCxnSpPr>
        <p:spPr>
          <a:xfrm>
            <a:off x="635000" y="635000"/>
            <a:ext cx="11734800" cy="0"/>
          </a:xfrm>
          <a:prstGeom prst="straightConnector1">
            <a:avLst/>
          </a:prstGeom>
          <a:noFill/>
          <a:ln>
            <a:noFill/>
          </a:ln>
        </p:spPr>
      </p:cxnSp>
      <p:cxnSp>
        <p:nvCxnSpPr>
          <p:cNvPr id="256" name="Shape 256"/>
          <p:cNvCxnSpPr/>
          <p:nvPr/>
        </p:nvCxnSpPr>
        <p:spPr>
          <a:xfrm>
            <a:off x="635000" y="1219200"/>
            <a:ext cx="11734800" cy="0"/>
          </a:xfrm>
          <a:prstGeom prst="straightConnector1">
            <a:avLst/>
          </a:prstGeom>
          <a:noFill/>
          <a:ln>
            <a:noFill/>
          </a:ln>
        </p:spPr>
      </p:cxnSp>
      <p:sp>
        <p:nvSpPr>
          <p:cNvPr id="257" name="Shape 257"/>
          <p:cNvSpPr txBox="1">
            <a:spLocks noGrp="1"/>
          </p:cNvSpPr>
          <p:nvPr>
            <p:ph type="body" idx="1"/>
          </p:nvPr>
        </p:nvSpPr>
        <p:spPr>
          <a:xfrm>
            <a:off x="3822700" y="2095500"/>
            <a:ext cx="5435700" cy="40893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Content: Full Page Image">
    <p:spTree>
      <p:nvGrpSpPr>
        <p:cNvPr id="1" name="Shape 20"/>
        <p:cNvGrpSpPr/>
        <p:nvPr/>
      </p:nvGrpSpPr>
      <p:grpSpPr>
        <a:xfrm>
          <a:off x="0" y="0"/>
          <a:ext cx="0" cy="0"/>
          <a:chOff x="0" y="0"/>
          <a:chExt cx="0" cy="0"/>
        </a:xfrm>
      </p:grpSpPr>
      <p:sp>
        <p:nvSpPr>
          <p:cNvPr id="21" name="Shape 21"/>
          <p:cNvSpPr txBox="1">
            <a:spLocks noGrp="1"/>
          </p:cNvSpPr>
          <p:nvPr>
            <p:ph type="body" idx="1"/>
          </p:nvPr>
        </p:nvSpPr>
        <p:spPr>
          <a:xfrm>
            <a:off x="317500" y="317500"/>
            <a:ext cx="12369800" cy="66675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22" name="Shape 22"/>
          <p:cNvSpPr txBox="1">
            <a:spLocks noGrp="1"/>
          </p:cNvSpPr>
          <p:nvPr>
            <p:ph type="title"/>
          </p:nvPr>
        </p:nvSpPr>
        <p:spPr>
          <a:xfrm>
            <a:off x="635000" y="1473200"/>
            <a:ext cx="11734800" cy="1498599"/>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Content: Smart Phones">
    <p:spTree>
      <p:nvGrpSpPr>
        <p:cNvPr id="1" name="Shape 258"/>
        <p:cNvGrpSpPr/>
        <p:nvPr/>
      </p:nvGrpSpPr>
      <p:grpSpPr>
        <a:xfrm>
          <a:off x="0" y="0"/>
          <a:ext cx="0" cy="0"/>
          <a:chOff x="0" y="0"/>
          <a:chExt cx="0" cy="0"/>
        </a:xfrm>
      </p:grpSpPr>
      <p:pic>
        <p:nvPicPr>
          <p:cNvPr id="259" name="Shape 259"/>
          <p:cNvPicPr preferRelativeResize="0"/>
          <p:nvPr/>
        </p:nvPicPr>
        <p:blipFill rotWithShape="1">
          <a:blip r:embed="rId2">
            <a:alphaModFix/>
          </a:blip>
          <a:srcRect/>
          <a:stretch/>
        </p:blipFill>
        <p:spPr>
          <a:xfrm>
            <a:off x="1016000" y="1313655"/>
            <a:ext cx="4044000" cy="6057899"/>
          </a:xfrm>
          <a:prstGeom prst="rect">
            <a:avLst/>
          </a:prstGeom>
          <a:noFill/>
          <a:ln>
            <a:noFill/>
          </a:ln>
        </p:spPr>
      </p:pic>
      <p:pic>
        <p:nvPicPr>
          <p:cNvPr id="260" name="Shape 260"/>
          <p:cNvPicPr preferRelativeResize="0"/>
          <p:nvPr/>
        </p:nvPicPr>
        <p:blipFill rotWithShape="1">
          <a:blip r:embed="rId3">
            <a:alphaModFix/>
          </a:blip>
          <a:srcRect/>
          <a:stretch/>
        </p:blipFill>
        <p:spPr>
          <a:xfrm>
            <a:off x="4673600" y="1371600"/>
            <a:ext cx="3695699" cy="5514599"/>
          </a:xfrm>
          <a:prstGeom prst="rect">
            <a:avLst/>
          </a:prstGeom>
          <a:noFill/>
          <a:ln>
            <a:noFill/>
          </a:ln>
        </p:spPr>
      </p:pic>
      <p:pic>
        <p:nvPicPr>
          <p:cNvPr id="261" name="Shape 261"/>
          <p:cNvPicPr preferRelativeResize="0"/>
          <p:nvPr/>
        </p:nvPicPr>
        <p:blipFill rotWithShape="1">
          <a:blip r:embed="rId4">
            <a:alphaModFix/>
          </a:blip>
          <a:srcRect/>
          <a:stretch/>
        </p:blipFill>
        <p:spPr>
          <a:xfrm>
            <a:off x="8509000" y="1358900"/>
            <a:ext cx="2984399" cy="5459400"/>
          </a:xfrm>
          <a:prstGeom prst="rect">
            <a:avLst/>
          </a:prstGeom>
          <a:noFill/>
          <a:ln>
            <a:noFill/>
          </a:ln>
        </p:spPr>
      </p:pic>
      <p:cxnSp>
        <p:nvCxnSpPr>
          <p:cNvPr id="262" name="Shape 262"/>
          <p:cNvCxnSpPr/>
          <p:nvPr/>
        </p:nvCxnSpPr>
        <p:spPr>
          <a:xfrm>
            <a:off x="635000" y="635000"/>
            <a:ext cx="11734800" cy="0"/>
          </a:xfrm>
          <a:prstGeom prst="straightConnector1">
            <a:avLst/>
          </a:prstGeom>
          <a:noFill/>
          <a:ln>
            <a:noFill/>
          </a:ln>
        </p:spPr>
      </p:cxnSp>
      <p:cxnSp>
        <p:nvCxnSpPr>
          <p:cNvPr id="263" name="Shape 263"/>
          <p:cNvCxnSpPr/>
          <p:nvPr/>
        </p:nvCxnSpPr>
        <p:spPr>
          <a:xfrm>
            <a:off x="635000" y="1219200"/>
            <a:ext cx="11734800" cy="0"/>
          </a:xfrm>
          <a:prstGeom prst="straightConnector1">
            <a:avLst/>
          </a:prstGeom>
          <a:noFill/>
          <a:ln>
            <a:noFill/>
          </a:ln>
        </p:spPr>
      </p:cxnSp>
      <p:sp>
        <p:nvSpPr>
          <p:cNvPr id="264" name="Shape 264"/>
          <p:cNvSpPr/>
          <p:nvPr/>
        </p:nvSpPr>
        <p:spPr>
          <a:xfrm>
            <a:off x="5651500" y="3835400"/>
            <a:ext cx="1707899" cy="2541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265" name="Shape 265"/>
          <p:cNvSpPr/>
          <p:nvPr/>
        </p:nvSpPr>
        <p:spPr>
          <a:xfrm>
            <a:off x="9182100" y="3835400"/>
            <a:ext cx="1707899" cy="2541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266" name="Shape 266"/>
          <p:cNvSpPr txBox="1">
            <a:spLocks noGrp="1"/>
          </p:cNvSpPr>
          <p:nvPr>
            <p:ph type="body" idx="1"/>
          </p:nvPr>
        </p:nvSpPr>
        <p:spPr>
          <a:xfrm>
            <a:off x="1841500" y="1981200"/>
            <a:ext cx="2311500" cy="3962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Charts">
    <p:spTree>
      <p:nvGrpSpPr>
        <p:cNvPr id="1" name="Shape 267"/>
        <p:cNvGrpSpPr/>
        <p:nvPr/>
      </p:nvGrpSpPr>
      <p:grpSpPr>
        <a:xfrm>
          <a:off x="0" y="0"/>
          <a:ext cx="0" cy="0"/>
          <a:chOff x="0" y="0"/>
          <a:chExt cx="0" cy="0"/>
        </a:xfrm>
      </p:grpSpPr>
      <p:cxnSp>
        <p:nvCxnSpPr>
          <p:cNvPr id="268" name="Shape 268"/>
          <p:cNvCxnSpPr/>
          <p:nvPr/>
        </p:nvCxnSpPr>
        <p:spPr>
          <a:xfrm>
            <a:off x="635000" y="635000"/>
            <a:ext cx="11734800" cy="0"/>
          </a:xfrm>
          <a:prstGeom prst="straightConnector1">
            <a:avLst/>
          </a:prstGeom>
          <a:noFill/>
          <a:ln>
            <a:noFill/>
          </a:ln>
        </p:spPr>
      </p:cxnSp>
      <p:cxnSp>
        <p:nvCxnSpPr>
          <p:cNvPr id="269" name="Shape 269"/>
          <p:cNvCxnSpPr/>
          <p:nvPr/>
        </p:nvCxnSpPr>
        <p:spPr>
          <a:xfrm>
            <a:off x="635000" y="1219200"/>
            <a:ext cx="11734800" cy="0"/>
          </a:xfrm>
          <a:prstGeom prst="straightConnector1">
            <a:avLst/>
          </a:prstGeom>
          <a:noFill/>
          <a:ln>
            <a:noFill/>
          </a:ln>
        </p:spPr>
      </p:cxnSp>
      <p:sp>
        <p:nvSpPr>
          <p:cNvPr id="270" name="Shape 270"/>
          <p:cNvSpPr/>
          <p:nvPr/>
        </p:nvSpPr>
        <p:spPr>
          <a:xfrm>
            <a:off x="655827" y="2307725"/>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1" name="Shape 271"/>
          <p:cNvSpPr/>
          <p:nvPr/>
        </p:nvSpPr>
        <p:spPr>
          <a:xfrm>
            <a:off x="4386428" y="2303347"/>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2" name="Shape 272"/>
          <p:cNvSpPr/>
          <p:nvPr/>
        </p:nvSpPr>
        <p:spPr>
          <a:xfrm>
            <a:off x="7409003" y="2423731"/>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Callouts">
    <p:spTree>
      <p:nvGrpSpPr>
        <p:cNvPr id="1" name="Shape 273"/>
        <p:cNvGrpSpPr/>
        <p:nvPr/>
      </p:nvGrpSpPr>
      <p:grpSpPr>
        <a:xfrm>
          <a:off x="0" y="0"/>
          <a:ext cx="0" cy="0"/>
          <a:chOff x="0" y="0"/>
          <a:chExt cx="0" cy="0"/>
        </a:xfrm>
      </p:grpSpPr>
      <p:cxnSp>
        <p:nvCxnSpPr>
          <p:cNvPr id="274" name="Shape 274"/>
          <p:cNvCxnSpPr/>
          <p:nvPr/>
        </p:nvCxnSpPr>
        <p:spPr>
          <a:xfrm>
            <a:off x="635000" y="635000"/>
            <a:ext cx="11734800" cy="0"/>
          </a:xfrm>
          <a:prstGeom prst="straightConnector1">
            <a:avLst/>
          </a:prstGeom>
          <a:noFill/>
          <a:ln>
            <a:noFill/>
          </a:ln>
        </p:spPr>
      </p:cxnSp>
      <p:cxnSp>
        <p:nvCxnSpPr>
          <p:cNvPr id="275" name="Shape 275"/>
          <p:cNvCxnSpPr/>
          <p:nvPr/>
        </p:nvCxnSpPr>
        <p:spPr>
          <a:xfrm>
            <a:off x="635000" y="1219200"/>
            <a:ext cx="11734800" cy="0"/>
          </a:xfrm>
          <a:prstGeom prst="straightConnector1">
            <a:avLst/>
          </a:prstGeom>
          <a:noFill/>
          <a:ln>
            <a:noFill/>
          </a:ln>
        </p:spPr>
      </p:cxnSp>
      <p:grpSp>
        <p:nvGrpSpPr>
          <p:cNvPr id="276" name="Shape 276"/>
          <p:cNvGrpSpPr/>
          <p:nvPr/>
        </p:nvGrpSpPr>
        <p:grpSpPr>
          <a:xfrm>
            <a:off x="635000" y="1828800"/>
            <a:ext cx="1269899" cy="1269899"/>
            <a:chOff x="0" y="0"/>
            <a:chExt cx="1269899" cy="1269899"/>
          </a:xfrm>
        </p:grpSpPr>
        <p:pic>
          <p:nvPicPr>
            <p:cNvPr id="277" name="Shape 277"/>
            <p:cNvPicPr preferRelativeResize="0"/>
            <p:nvPr/>
          </p:nvPicPr>
          <p:blipFill rotWithShape="1">
            <a:blip r:embed="rId2">
              <a:alphaModFix/>
            </a:blip>
            <a:srcRect/>
            <a:stretch/>
          </p:blipFill>
          <p:spPr>
            <a:xfrm>
              <a:off x="0" y="0"/>
              <a:ext cx="1269899" cy="1269899"/>
            </a:xfrm>
            <a:prstGeom prst="rect">
              <a:avLst/>
            </a:prstGeom>
            <a:noFill/>
            <a:ln>
              <a:noFill/>
            </a:ln>
          </p:spPr>
        </p:pic>
        <p:sp>
          <p:nvSpPr>
            <p:cNvPr id="278" name="Shape 278"/>
            <p:cNvSpPr/>
            <p:nvPr/>
          </p:nvSpPr>
          <p:spPr>
            <a:xfrm>
              <a:off x="88900" y="335279"/>
              <a:ext cx="1079400" cy="675599"/>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000000"/>
                  </a:solidFill>
                  <a:latin typeface="Arial"/>
                  <a:ea typeface="Arial"/>
                  <a:cs typeface="Arial"/>
                  <a:sym typeface="Arial"/>
                </a:rPr>
                <a:t>INSERT STICKER</a:t>
              </a:r>
              <a:br>
                <a:rPr lang="en-US" sz="1800" b="1" i="0" u="none" strike="noStrike" cap="none">
                  <a:solidFill>
                    <a:srgbClr val="000000"/>
                  </a:solidFill>
                  <a:latin typeface="Arial"/>
                  <a:ea typeface="Arial"/>
                  <a:cs typeface="Arial"/>
                  <a:sym typeface="Arial"/>
                </a:rPr>
              </a:br>
              <a:r>
                <a:rPr lang="en-US" sz="1800" b="1" i="0" u="none" strike="noStrike" cap="none">
                  <a:solidFill>
                    <a:srgbClr val="000000"/>
                  </a:solidFill>
                  <a:latin typeface="Arial"/>
                  <a:ea typeface="Arial"/>
                  <a:cs typeface="Arial"/>
                  <a:sym typeface="Arial"/>
                </a:rPr>
                <a:t>TEXT</a:t>
              </a:r>
            </a:p>
          </p:txBody>
        </p:sp>
      </p:grpSp>
      <p:grpSp>
        <p:nvGrpSpPr>
          <p:cNvPr id="279" name="Shape 279"/>
          <p:cNvGrpSpPr/>
          <p:nvPr/>
        </p:nvGrpSpPr>
        <p:grpSpPr>
          <a:xfrm>
            <a:off x="2159000" y="1828800"/>
            <a:ext cx="1269899" cy="1269899"/>
            <a:chOff x="0" y="0"/>
            <a:chExt cx="1269899" cy="1269899"/>
          </a:xfrm>
        </p:grpSpPr>
        <p:pic>
          <p:nvPicPr>
            <p:cNvPr id="280" name="Shape 280"/>
            <p:cNvPicPr preferRelativeResize="0"/>
            <p:nvPr/>
          </p:nvPicPr>
          <p:blipFill rotWithShape="1">
            <a:blip r:embed="rId3">
              <a:alphaModFix/>
            </a:blip>
            <a:srcRect/>
            <a:stretch/>
          </p:blipFill>
          <p:spPr>
            <a:xfrm>
              <a:off x="0" y="0"/>
              <a:ext cx="1269899" cy="1269899"/>
            </a:xfrm>
            <a:prstGeom prst="rect">
              <a:avLst/>
            </a:prstGeom>
            <a:noFill/>
            <a:ln>
              <a:noFill/>
            </a:ln>
          </p:spPr>
        </p:pic>
        <p:sp>
          <p:nvSpPr>
            <p:cNvPr id="281" name="Shape 281"/>
            <p:cNvSpPr/>
            <p:nvPr/>
          </p:nvSpPr>
          <p:spPr>
            <a:xfrm>
              <a:off x="101600" y="347979"/>
              <a:ext cx="1079400" cy="675599"/>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282" name="Shape 282"/>
          <p:cNvGrpSpPr/>
          <p:nvPr/>
        </p:nvGrpSpPr>
        <p:grpSpPr>
          <a:xfrm>
            <a:off x="635000" y="3340100"/>
            <a:ext cx="1269899" cy="1269899"/>
            <a:chOff x="0" y="0"/>
            <a:chExt cx="1269899" cy="1269899"/>
          </a:xfrm>
        </p:grpSpPr>
        <p:pic>
          <p:nvPicPr>
            <p:cNvPr id="283" name="Shape 283"/>
            <p:cNvPicPr preferRelativeResize="0"/>
            <p:nvPr/>
          </p:nvPicPr>
          <p:blipFill rotWithShape="1">
            <a:blip r:embed="rId4">
              <a:alphaModFix/>
            </a:blip>
            <a:srcRect/>
            <a:stretch/>
          </p:blipFill>
          <p:spPr>
            <a:xfrm>
              <a:off x="0" y="0"/>
              <a:ext cx="1269899" cy="1269899"/>
            </a:xfrm>
            <a:prstGeom prst="rect">
              <a:avLst/>
            </a:prstGeom>
            <a:noFill/>
            <a:ln>
              <a:noFill/>
            </a:ln>
          </p:spPr>
        </p:pic>
        <p:sp>
          <p:nvSpPr>
            <p:cNvPr id="284" name="Shape 284"/>
            <p:cNvSpPr/>
            <p:nvPr/>
          </p:nvSpPr>
          <p:spPr>
            <a:xfrm>
              <a:off x="88900" y="322579"/>
              <a:ext cx="1079400" cy="675599"/>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285" name="Shape 285"/>
          <p:cNvGrpSpPr/>
          <p:nvPr/>
        </p:nvGrpSpPr>
        <p:grpSpPr>
          <a:xfrm>
            <a:off x="2159000" y="3340100"/>
            <a:ext cx="1269899" cy="1269899"/>
            <a:chOff x="0" y="0"/>
            <a:chExt cx="1269899" cy="1269899"/>
          </a:xfrm>
        </p:grpSpPr>
        <p:pic>
          <p:nvPicPr>
            <p:cNvPr id="286" name="Shape 286"/>
            <p:cNvPicPr preferRelativeResize="0"/>
            <p:nvPr/>
          </p:nvPicPr>
          <p:blipFill rotWithShape="1">
            <a:blip r:embed="rId5">
              <a:alphaModFix/>
            </a:blip>
            <a:srcRect/>
            <a:stretch/>
          </p:blipFill>
          <p:spPr>
            <a:xfrm>
              <a:off x="0" y="0"/>
              <a:ext cx="1269899" cy="1269899"/>
            </a:xfrm>
            <a:prstGeom prst="rect">
              <a:avLst/>
            </a:prstGeom>
            <a:noFill/>
            <a:ln>
              <a:noFill/>
            </a:ln>
          </p:spPr>
        </p:pic>
        <p:sp>
          <p:nvSpPr>
            <p:cNvPr id="287" name="Shape 287"/>
            <p:cNvSpPr/>
            <p:nvPr/>
          </p:nvSpPr>
          <p:spPr>
            <a:xfrm>
              <a:off x="101600" y="335279"/>
              <a:ext cx="1079400" cy="675599"/>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288" name="Shape 288"/>
          <p:cNvGrpSpPr/>
          <p:nvPr/>
        </p:nvGrpSpPr>
        <p:grpSpPr>
          <a:xfrm>
            <a:off x="635000" y="4876800"/>
            <a:ext cx="1269899" cy="1269899"/>
            <a:chOff x="0" y="0"/>
            <a:chExt cx="1269899" cy="1269899"/>
          </a:xfrm>
        </p:grpSpPr>
        <p:pic>
          <p:nvPicPr>
            <p:cNvPr id="289" name="Shape 289"/>
            <p:cNvPicPr preferRelativeResize="0"/>
            <p:nvPr/>
          </p:nvPicPr>
          <p:blipFill rotWithShape="1">
            <a:blip r:embed="rId6">
              <a:alphaModFix/>
            </a:blip>
            <a:srcRect/>
            <a:stretch/>
          </p:blipFill>
          <p:spPr>
            <a:xfrm>
              <a:off x="0" y="0"/>
              <a:ext cx="1269899" cy="1269899"/>
            </a:xfrm>
            <a:prstGeom prst="rect">
              <a:avLst/>
            </a:prstGeom>
            <a:noFill/>
            <a:ln>
              <a:noFill/>
            </a:ln>
          </p:spPr>
        </p:pic>
        <p:sp>
          <p:nvSpPr>
            <p:cNvPr id="290" name="Shape 290"/>
            <p:cNvSpPr/>
            <p:nvPr/>
          </p:nvSpPr>
          <p:spPr>
            <a:xfrm>
              <a:off x="88900" y="322579"/>
              <a:ext cx="1079400" cy="675599"/>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291" name="Shape 291"/>
          <p:cNvGrpSpPr/>
          <p:nvPr/>
        </p:nvGrpSpPr>
        <p:grpSpPr>
          <a:xfrm>
            <a:off x="2159000" y="4876800"/>
            <a:ext cx="1269899" cy="1269899"/>
            <a:chOff x="0" y="0"/>
            <a:chExt cx="1269899" cy="1269899"/>
          </a:xfrm>
        </p:grpSpPr>
        <p:pic>
          <p:nvPicPr>
            <p:cNvPr id="292" name="Shape 292"/>
            <p:cNvPicPr preferRelativeResize="0"/>
            <p:nvPr/>
          </p:nvPicPr>
          <p:blipFill rotWithShape="1">
            <a:blip r:embed="rId7">
              <a:alphaModFix/>
            </a:blip>
            <a:srcRect/>
            <a:stretch/>
          </p:blipFill>
          <p:spPr>
            <a:xfrm>
              <a:off x="0" y="0"/>
              <a:ext cx="1269899" cy="1269899"/>
            </a:xfrm>
            <a:prstGeom prst="rect">
              <a:avLst/>
            </a:prstGeom>
            <a:noFill/>
            <a:ln>
              <a:noFill/>
            </a:ln>
          </p:spPr>
        </p:pic>
        <p:sp>
          <p:nvSpPr>
            <p:cNvPr id="293" name="Shape 293"/>
            <p:cNvSpPr/>
            <p:nvPr/>
          </p:nvSpPr>
          <p:spPr>
            <a:xfrm>
              <a:off x="101600" y="335279"/>
              <a:ext cx="1079400" cy="675599"/>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sp>
        <p:nvSpPr>
          <p:cNvPr id="294" name="Shape 294"/>
          <p:cNvSpPr/>
          <p:nvPr/>
        </p:nvSpPr>
        <p:spPr>
          <a:xfrm>
            <a:off x="8790781" y="1828800"/>
            <a:ext cx="3236112" cy="2032020"/>
          </a:xfrm>
          <a:custGeom>
            <a:avLst/>
            <a:gdLst/>
            <a:ahLst/>
            <a:cxnLst/>
            <a:rect l="0" t="0" r="0" b="0"/>
            <a:pathLst>
              <a:path w="21600" h="21600" extrusionOk="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noFill/>
          <a:ln>
            <a:noFill/>
          </a:ln>
        </p:spPr>
        <p:txBody>
          <a:bodyPr lIns="279400" tIns="279400" rIns="279400" bIns="27940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Doet</a:t>
            </a:r>
          </a:p>
        </p:txBody>
      </p:sp>
      <p:grpSp>
        <p:nvGrpSpPr>
          <p:cNvPr id="295" name="Shape 295"/>
          <p:cNvGrpSpPr/>
          <p:nvPr/>
        </p:nvGrpSpPr>
        <p:grpSpPr>
          <a:xfrm>
            <a:off x="4051298" y="1828799"/>
            <a:ext cx="2031899" cy="2031899"/>
            <a:chOff x="0" y="0"/>
            <a:chExt cx="2031899" cy="2031899"/>
          </a:xfrm>
        </p:grpSpPr>
        <p:pic>
          <p:nvPicPr>
            <p:cNvPr id="296" name="Shape 296"/>
            <p:cNvPicPr preferRelativeResize="0"/>
            <p:nvPr/>
          </p:nvPicPr>
          <p:blipFill rotWithShape="1">
            <a:blip r:embed="rId8">
              <a:alphaModFix/>
            </a:blip>
            <a:srcRect/>
            <a:stretch/>
          </p:blipFill>
          <p:spPr>
            <a:xfrm>
              <a:off x="0" y="0"/>
              <a:ext cx="2031899" cy="2031899"/>
            </a:xfrm>
            <a:prstGeom prst="rect">
              <a:avLst/>
            </a:prstGeom>
            <a:noFill/>
            <a:ln>
              <a:noFill/>
            </a:ln>
          </p:spPr>
        </p:pic>
        <p:sp>
          <p:nvSpPr>
            <p:cNvPr id="297" name="Shape 297"/>
            <p:cNvSpPr/>
            <p:nvPr/>
          </p:nvSpPr>
          <p:spPr>
            <a:xfrm>
              <a:off x="165100" y="152400"/>
              <a:ext cx="1676399" cy="2336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000000"/>
                  </a:solidFill>
                  <a:latin typeface="Arial"/>
                  <a:ea typeface="Arial"/>
                  <a:cs typeface="Arial"/>
                  <a:sym typeface="Arial"/>
                </a:rPr>
                <a:t>INSERT TERM</a:t>
              </a:r>
            </a:p>
          </p:txBody>
        </p:sp>
        <p:sp>
          <p:nvSpPr>
            <p:cNvPr id="298" name="Shape 298"/>
            <p:cNvSpPr/>
            <p:nvPr/>
          </p:nvSpPr>
          <p:spPr>
            <a:xfrm>
              <a:off x="165100" y="419100"/>
              <a:ext cx="1676399" cy="1415100"/>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299" name="Shape 299"/>
          <p:cNvGrpSpPr/>
          <p:nvPr/>
        </p:nvGrpSpPr>
        <p:grpSpPr>
          <a:xfrm>
            <a:off x="6362698" y="1828799"/>
            <a:ext cx="2031899" cy="2031899"/>
            <a:chOff x="0" y="0"/>
            <a:chExt cx="2031899" cy="2031899"/>
          </a:xfrm>
        </p:grpSpPr>
        <p:pic>
          <p:nvPicPr>
            <p:cNvPr id="300" name="Shape 300"/>
            <p:cNvPicPr preferRelativeResize="0"/>
            <p:nvPr/>
          </p:nvPicPr>
          <p:blipFill rotWithShape="1">
            <a:blip r:embed="rId9">
              <a:alphaModFix/>
            </a:blip>
            <a:srcRect/>
            <a:stretch/>
          </p:blipFill>
          <p:spPr>
            <a:xfrm>
              <a:off x="0" y="0"/>
              <a:ext cx="2031899" cy="2031899"/>
            </a:xfrm>
            <a:prstGeom prst="rect">
              <a:avLst/>
            </a:prstGeom>
            <a:noFill/>
            <a:ln>
              <a:noFill/>
            </a:ln>
          </p:spPr>
        </p:pic>
        <p:sp>
          <p:nvSpPr>
            <p:cNvPr id="301" name="Shape 301"/>
            <p:cNvSpPr/>
            <p:nvPr/>
          </p:nvSpPr>
          <p:spPr>
            <a:xfrm>
              <a:off x="177800" y="152400"/>
              <a:ext cx="1676399" cy="2336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302" name="Shape 302"/>
            <p:cNvSpPr/>
            <p:nvPr/>
          </p:nvSpPr>
          <p:spPr>
            <a:xfrm>
              <a:off x="177800" y="419100"/>
              <a:ext cx="1676399" cy="1415100"/>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303" name="Shape 303"/>
          <p:cNvGrpSpPr/>
          <p:nvPr/>
        </p:nvGrpSpPr>
        <p:grpSpPr>
          <a:xfrm>
            <a:off x="4051298" y="4114798"/>
            <a:ext cx="2031899" cy="2031899"/>
            <a:chOff x="0" y="0"/>
            <a:chExt cx="2031899" cy="2031899"/>
          </a:xfrm>
        </p:grpSpPr>
        <p:pic>
          <p:nvPicPr>
            <p:cNvPr id="304" name="Shape 304"/>
            <p:cNvPicPr preferRelativeResize="0"/>
            <p:nvPr/>
          </p:nvPicPr>
          <p:blipFill rotWithShape="1">
            <a:blip r:embed="rId10">
              <a:alphaModFix/>
            </a:blip>
            <a:srcRect/>
            <a:stretch/>
          </p:blipFill>
          <p:spPr>
            <a:xfrm>
              <a:off x="0" y="0"/>
              <a:ext cx="2031899" cy="2031899"/>
            </a:xfrm>
            <a:prstGeom prst="rect">
              <a:avLst/>
            </a:prstGeom>
            <a:noFill/>
            <a:ln>
              <a:noFill/>
            </a:ln>
          </p:spPr>
        </p:pic>
        <p:sp>
          <p:nvSpPr>
            <p:cNvPr id="305" name="Shape 305"/>
            <p:cNvSpPr/>
            <p:nvPr/>
          </p:nvSpPr>
          <p:spPr>
            <a:xfrm>
              <a:off x="165100" y="177800"/>
              <a:ext cx="1676399" cy="2336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306" name="Shape 306"/>
            <p:cNvSpPr/>
            <p:nvPr/>
          </p:nvSpPr>
          <p:spPr>
            <a:xfrm>
              <a:off x="165100" y="444500"/>
              <a:ext cx="1676399" cy="1415100"/>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307" name="Shape 307"/>
          <p:cNvGrpSpPr/>
          <p:nvPr/>
        </p:nvGrpSpPr>
        <p:grpSpPr>
          <a:xfrm>
            <a:off x="6362698" y="4114798"/>
            <a:ext cx="2031899" cy="2031899"/>
            <a:chOff x="0" y="0"/>
            <a:chExt cx="2031899" cy="2031899"/>
          </a:xfrm>
        </p:grpSpPr>
        <p:pic>
          <p:nvPicPr>
            <p:cNvPr id="308" name="Shape 308"/>
            <p:cNvPicPr preferRelativeResize="0"/>
            <p:nvPr/>
          </p:nvPicPr>
          <p:blipFill rotWithShape="1">
            <a:blip r:embed="rId11">
              <a:alphaModFix/>
            </a:blip>
            <a:srcRect/>
            <a:stretch/>
          </p:blipFill>
          <p:spPr>
            <a:xfrm>
              <a:off x="0" y="0"/>
              <a:ext cx="2031899" cy="2031899"/>
            </a:xfrm>
            <a:prstGeom prst="rect">
              <a:avLst/>
            </a:prstGeom>
            <a:noFill/>
            <a:ln>
              <a:noFill/>
            </a:ln>
          </p:spPr>
        </p:pic>
        <p:sp>
          <p:nvSpPr>
            <p:cNvPr id="309" name="Shape 309"/>
            <p:cNvSpPr/>
            <p:nvPr/>
          </p:nvSpPr>
          <p:spPr>
            <a:xfrm>
              <a:off x="177800" y="177800"/>
              <a:ext cx="1676399" cy="2336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310" name="Shape 310"/>
            <p:cNvSpPr/>
            <p:nvPr/>
          </p:nvSpPr>
          <p:spPr>
            <a:xfrm>
              <a:off x="177800" y="444500"/>
              <a:ext cx="1676399" cy="1415100"/>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sp>
        <p:nvSpPr>
          <p:cNvPr id="311" name="Shape 311"/>
          <p:cNvSpPr/>
          <p:nvPr/>
        </p:nvSpPr>
        <p:spPr>
          <a:xfrm>
            <a:off x="8790781" y="4114800"/>
            <a:ext cx="3236112" cy="2032020"/>
          </a:xfrm>
          <a:custGeom>
            <a:avLst/>
            <a:gdLst/>
            <a:ahLst/>
            <a:cxnLst/>
            <a:rect l="0" t="0" r="0" b="0"/>
            <a:pathLst>
              <a:path w="21600" h="21600" extrusionOk="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solidFill>
            <a:srgbClr val="FFDC00"/>
          </a:solidFill>
          <a:ln>
            <a:noFill/>
          </a:ln>
        </p:spPr>
        <p:txBody>
          <a:bodyPr lIns="279400" tIns="279400" rIns="279400" bIns="279400" anchor="t" anchorCtr="0">
            <a:noAutofit/>
          </a:bodyPr>
          <a:lstStyle/>
          <a:p>
            <a:pPr marL="0" marR="0" lvl="0" indent="0" algn="l" rtl="0">
              <a:lnSpc>
                <a:spcPct val="133333"/>
              </a:lnSpc>
              <a:spcBef>
                <a:spcPts val="0"/>
              </a:spcBef>
              <a:buSzPct val="25000"/>
              <a:buNone/>
            </a:pPr>
            <a:r>
              <a:rPr lang="en-US" sz="1200" b="0" i="0" u="none" strike="noStrike" cap="non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Activity">
    <p:spTree>
      <p:nvGrpSpPr>
        <p:cNvPr id="1" name="Shape 312"/>
        <p:cNvGrpSpPr/>
        <p:nvPr/>
      </p:nvGrpSpPr>
      <p:grpSpPr>
        <a:xfrm>
          <a:off x="0" y="0"/>
          <a:ext cx="0" cy="0"/>
          <a:chOff x="0" y="0"/>
          <a:chExt cx="0" cy="0"/>
        </a:xfrm>
      </p:grpSpPr>
      <p:cxnSp>
        <p:nvCxnSpPr>
          <p:cNvPr id="313" name="Shape 313"/>
          <p:cNvCxnSpPr/>
          <p:nvPr/>
        </p:nvCxnSpPr>
        <p:spPr>
          <a:xfrm>
            <a:off x="635000" y="635000"/>
            <a:ext cx="11734800" cy="0"/>
          </a:xfrm>
          <a:prstGeom prst="straightConnector1">
            <a:avLst/>
          </a:prstGeom>
          <a:noFill/>
          <a:ln>
            <a:noFill/>
          </a:ln>
        </p:spPr>
      </p:cxnSp>
      <p:cxnSp>
        <p:nvCxnSpPr>
          <p:cNvPr id="314" name="Shape 314"/>
          <p:cNvCxnSpPr/>
          <p:nvPr/>
        </p:nvCxnSpPr>
        <p:spPr>
          <a:xfrm>
            <a:off x="635000" y="1219200"/>
            <a:ext cx="11734800" cy="0"/>
          </a:xfrm>
          <a:prstGeom prst="straightConnector1">
            <a:avLst/>
          </a:prstGeom>
          <a:noFill/>
          <a:ln>
            <a:noFill/>
          </a:ln>
        </p:spPr>
      </p:cxnSp>
      <p:grpSp>
        <p:nvGrpSpPr>
          <p:cNvPr id="315" name="Shape 315"/>
          <p:cNvGrpSpPr/>
          <p:nvPr/>
        </p:nvGrpSpPr>
        <p:grpSpPr>
          <a:xfrm>
            <a:off x="1384300" y="3130550"/>
            <a:ext cx="1269899" cy="1269899"/>
            <a:chOff x="0" y="0"/>
            <a:chExt cx="1269899" cy="1269899"/>
          </a:xfrm>
        </p:grpSpPr>
        <p:pic>
          <p:nvPicPr>
            <p:cNvPr id="316" name="Shape 316"/>
            <p:cNvPicPr preferRelativeResize="0"/>
            <p:nvPr/>
          </p:nvPicPr>
          <p:blipFill rotWithShape="1">
            <a:blip r:embed="rId2">
              <a:alphaModFix/>
            </a:blip>
            <a:srcRect/>
            <a:stretch/>
          </p:blipFill>
          <p:spPr>
            <a:xfrm>
              <a:off x="0" y="0"/>
              <a:ext cx="1269899" cy="1269899"/>
            </a:xfrm>
            <a:prstGeom prst="rect">
              <a:avLst/>
            </a:prstGeom>
            <a:noFill/>
            <a:ln>
              <a:noFill/>
            </a:ln>
          </p:spPr>
        </p:pic>
        <p:sp>
          <p:nvSpPr>
            <p:cNvPr id="317" name="Shape 317"/>
            <p:cNvSpPr/>
            <p:nvPr/>
          </p:nvSpPr>
          <p:spPr>
            <a:xfrm>
              <a:off x="88900" y="543558"/>
              <a:ext cx="1079400" cy="233699"/>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EXERCISE</a:t>
              </a:r>
            </a:p>
          </p:txBody>
        </p:sp>
      </p:grpSp>
      <p:cxnSp>
        <p:nvCxnSpPr>
          <p:cNvPr id="318" name="Shape 318"/>
          <p:cNvCxnSpPr/>
          <p:nvPr/>
        </p:nvCxnSpPr>
        <p:spPr>
          <a:xfrm rot="10800000" flipH="1">
            <a:off x="3911600" y="3243397"/>
            <a:ext cx="3735000" cy="299"/>
          </a:xfrm>
          <a:prstGeom prst="straightConnector1">
            <a:avLst/>
          </a:prstGeom>
          <a:noFill/>
          <a:ln>
            <a:noFill/>
          </a:ln>
        </p:spPr>
      </p:cxnSp>
      <p:cxnSp>
        <p:nvCxnSpPr>
          <p:cNvPr id="319" name="Shape 319"/>
          <p:cNvCxnSpPr/>
          <p:nvPr/>
        </p:nvCxnSpPr>
        <p:spPr>
          <a:xfrm rot="10800000" flipH="1">
            <a:off x="3911600" y="5381314"/>
            <a:ext cx="3735000" cy="299"/>
          </a:xfrm>
          <a:prstGeom prst="straightConnector1">
            <a:avLst/>
          </a:prstGeom>
          <a:noFill/>
          <a:ln>
            <a:noFill/>
          </a:ln>
        </p:spPr>
      </p:cxnSp>
      <p:sp>
        <p:nvSpPr>
          <p:cNvPr id="320" name="Shape 320"/>
          <p:cNvSpPr/>
          <p:nvPr/>
        </p:nvSpPr>
        <p:spPr>
          <a:xfrm>
            <a:off x="3911600" y="2989696"/>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TIMING</a:t>
            </a:r>
          </a:p>
        </p:txBody>
      </p:sp>
      <p:sp>
        <p:nvSpPr>
          <p:cNvPr id="321" name="Shape 321"/>
          <p:cNvSpPr/>
          <p:nvPr/>
        </p:nvSpPr>
        <p:spPr>
          <a:xfrm>
            <a:off x="3911600" y="5114914"/>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DELIVERABLE</a:t>
            </a:r>
          </a:p>
        </p:txBody>
      </p:sp>
      <p:cxnSp>
        <p:nvCxnSpPr>
          <p:cNvPr id="322" name="Shape 322"/>
          <p:cNvCxnSpPr/>
          <p:nvPr/>
        </p:nvCxnSpPr>
        <p:spPr>
          <a:xfrm rot="10800000" flipH="1">
            <a:off x="3911600" y="2223000"/>
            <a:ext cx="3735000" cy="299"/>
          </a:xfrm>
          <a:prstGeom prst="straightConnector1">
            <a:avLst/>
          </a:prstGeom>
          <a:noFill/>
          <a:ln>
            <a:noFill/>
          </a:ln>
        </p:spPr>
      </p:cxnSp>
      <p:sp>
        <p:nvSpPr>
          <p:cNvPr id="323" name="Shape 323"/>
          <p:cNvSpPr/>
          <p:nvPr/>
        </p:nvSpPr>
        <p:spPr>
          <a:xfrm>
            <a:off x="3911600" y="1969299"/>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OBJECTIVE(S)</a:t>
            </a:r>
          </a:p>
        </p:txBody>
      </p:sp>
      <p:cxnSp>
        <p:nvCxnSpPr>
          <p:cNvPr id="324" name="Shape 324"/>
          <p:cNvCxnSpPr/>
          <p:nvPr/>
        </p:nvCxnSpPr>
        <p:spPr>
          <a:xfrm rot="10800000">
            <a:off x="3225800" y="1803737"/>
            <a:ext cx="0" cy="4430399"/>
          </a:xfrm>
          <a:prstGeom prst="straightConnector1">
            <a:avLst/>
          </a:prstGeom>
          <a:noFill/>
          <a:ln w="12700" cap="flat" cmpd="sng">
            <a:solidFill>
              <a:srgbClr val="EAEAEA"/>
            </a:solidFill>
            <a:prstDash val="solid"/>
            <a:miter/>
            <a:headEnd type="none" w="med" len="med"/>
            <a:tailEnd type="none" w="med" len="med"/>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Q&amp;A">
    <p:bg>
      <p:bgPr>
        <a:solidFill>
          <a:srgbClr val="FFDB00"/>
        </a:solidFill>
        <a:effectLst/>
      </p:bgPr>
    </p:bg>
    <p:spTree>
      <p:nvGrpSpPr>
        <p:cNvPr id="1" name="Shape 325"/>
        <p:cNvGrpSpPr/>
        <p:nvPr/>
      </p:nvGrpSpPr>
      <p:grpSpPr>
        <a:xfrm>
          <a:off x="0" y="0"/>
          <a:ext cx="0" cy="0"/>
          <a:chOff x="0" y="0"/>
          <a:chExt cx="0" cy="0"/>
        </a:xfrm>
      </p:grpSpPr>
      <p:cxnSp>
        <p:nvCxnSpPr>
          <p:cNvPr id="326" name="Shape 326"/>
          <p:cNvCxnSpPr/>
          <p:nvPr/>
        </p:nvCxnSpPr>
        <p:spPr>
          <a:xfrm>
            <a:off x="635000" y="635000"/>
            <a:ext cx="11734800" cy="0"/>
          </a:xfrm>
          <a:prstGeom prst="straightConnector1">
            <a:avLst/>
          </a:prstGeom>
          <a:noFill/>
          <a:ln w="9525" cap="flat" cmpd="sng">
            <a:solidFill>
              <a:srgbClr val="FFFFFF"/>
            </a:solidFill>
            <a:prstDash val="solid"/>
            <a:miter/>
            <a:headEnd type="none" w="med" len="med"/>
            <a:tailEnd type="none" w="med" len="med"/>
          </a:ln>
        </p:spPr>
      </p:cxnSp>
      <p:cxnSp>
        <p:nvCxnSpPr>
          <p:cNvPr id="327" name="Shape 327"/>
          <p:cNvCxnSpPr/>
          <p:nvPr/>
        </p:nvCxnSpPr>
        <p:spPr>
          <a:xfrm>
            <a:off x="635000" y="1219200"/>
            <a:ext cx="11734800" cy="0"/>
          </a:xfrm>
          <a:prstGeom prst="straightConnector1">
            <a:avLst/>
          </a:prstGeom>
          <a:noFill/>
          <a:ln w="9525" cap="flat" cmpd="sng">
            <a:solidFill>
              <a:srgbClr val="FFFFFF"/>
            </a:solidFill>
            <a:prstDash val="solid"/>
            <a:miter/>
            <a:headEnd type="none" w="med" len="med"/>
            <a:tailEnd type="none" w="med" len="med"/>
          </a:ln>
        </p:spPr>
      </p:cxnSp>
      <p:sp>
        <p:nvSpPr>
          <p:cNvPr id="328" name="Shape 328"/>
          <p:cNvSpPr/>
          <p:nvPr/>
        </p:nvSpPr>
        <p:spPr>
          <a:xfrm>
            <a:off x="635000" y="1473200"/>
            <a:ext cx="11734800" cy="1460399"/>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Q&amp;A</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Exit Tickets">
    <p:bg>
      <p:bgPr>
        <a:solidFill>
          <a:srgbClr val="FFAFC0"/>
        </a:solidFill>
        <a:effectLst/>
      </p:bgPr>
    </p:bg>
    <p:spTree>
      <p:nvGrpSpPr>
        <p:cNvPr id="1" name="Shape 329"/>
        <p:cNvGrpSpPr/>
        <p:nvPr/>
      </p:nvGrpSpPr>
      <p:grpSpPr>
        <a:xfrm>
          <a:off x="0" y="0"/>
          <a:ext cx="0" cy="0"/>
          <a:chOff x="0" y="0"/>
          <a:chExt cx="0" cy="0"/>
        </a:xfrm>
      </p:grpSpPr>
      <p:cxnSp>
        <p:nvCxnSpPr>
          <p:cNvPr id="330" name="Shape 330"/>
          <p:cNvCxnSpPr/>
          <p:nvPr/>
        </p:nvCxnSpPr>
        <p:spPr>
          <a:xfrm>
            <a:off x="635000" y="635000"/>
            <a:ext cx="11734800" cy="0"/>
          </a:xfrm>
          <a:prstGeom prst="straightConnector1">
            <a:avLst/>
          </a:prstGeom>
          <a:noFill/>
          <a:ln w="9525" cap="flat" cmpd="sng">
            <a:solidFill>
              <a:srgbClr val="FFFFFF"/>
            </a:solidFill>
            <a:prstDash val="solid"/>
            <a:miter/>
            <a:headEnd type="none" w="med" len="med"/>
            <a:tailEnd type="none" w="med" len="med"/>
          </a:ln>
        </p:spPr>
      </p:cxnSp>
      <p:cxnSp>
        <p:nvCxnSpPr>
          <p:cNvPr id="331" name="Shape 331"/>
          <p:cNvCxnSpPr/>
          <p:nvPr/>
        </p:nvCxnSpPr>
        <p:spPr>
          <a:xfrm>
            <a:off x="635000" y="1219200"/>
            <a:ext cx="11734800" cy="0"/>
          </a:xfrm>
          <a:prstGeom prst="straightConnector1">
            <a:avLst/>
          </a:prstGeom>
          <a:noFill/>
          <a:ln w="9525" cap="flat" cmpd="sng">
            <a:solidFill>
              <a:srgbClr val="FFFFFF"/>
            </a:solidFill>
            <a:prstDash val="solid"/>
            <a:miter/>
            <a:headEnd type="none" w="med" len="med"/>
            <a:tailEnd type="none" w="med" len="med"/>
          </a:ln>
        </p:spPr>
      </p:cxnSp>
      <p:sp>
        <p:nvSpPr>
          <p:cNvPr id="332" name="Shape 332"/>
          <p:cNvSpPr/>
          <p:nvPr/>
        </p:nvSpPr>
        <p:spPr>
          <a:xfrm>
            <a:off x="635000" y="1473200"/>
            <a:ext cx="11734800" cy="1460399"/>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EXIT TICKETS</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Blank">
    <p:spTree>
      <p:nvGrpSpPr>
        <p:cNvPr id="1" name="Shape 333"/>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Activity copy">
    <p:spTree>
      <p:nvGrpSpPr>
        <p:cNvPr id="1" name="Shape 334"/>
        <p:cNvGrpSpPr/>
        <p:nvPr/>
      </p:nvGrpSpPr>
      <p:grpSpPr>
        <a:xfrm>
          <a:off x="0" y="0"/>
          <a:ext cx="0" cy="0"/>
          <a:chOff x="0" y="0"/>
          <a:chExt cx="0" cy="0"/>
        </a:xfrm>
      </p:grpSpPr>
      <p:cxnSp>
        <p:nvCxnSpPr>
          <p:cNvPr id="335" name="Shape 335"/>
          <p:cNvCxnSpPr/>
          <p:nvPr/>
        </p:nvCxnSpPr>
        <p:spPr>
          <a:xfrm>
            <a:off x="635000" y="635000"/>
            <a:ext cx="11734800" cy="0"/>
          </a:xfrm>
          <a:prstGeom prst="straightConnector1">
            <a:avLst/>
          </a:prstGeom>
          <a:noFill/>
          <a:ln>
            <a:noFill/>
          </a:ln>
        </p:spPr>
      </p:cxnSp>
      <p:cxnSp>
        <p:nvCxnSpPr>
          <p:cNvPr id="336" name="Shape 336"/>
          <p:cNvCxnSpPr/>
          <p:nvPr/>
        </p:nvCxnSpPr>
        <p:spPr>
          <a:xfrm>
            <a:off x="635000" y="1219200"/>
            <a:ext cx="11734800" cy="0"/>
          </a:xfrm>
          <a:prstGeom prst="straightConnector1">
            <a:avLst/>
          </a:prstGeom>
          <a:noFill/>
          <a:ln>
            <a:noFill/>
          </a:ln>
        </p:spPr>
      </p:cxnSp>
      <p:grpSp>
        <p:nvGrpSpPr>
          <p:cNvPr id="337" name="Shape 337"/>
          <p:cNvGrpSpPr/>
          <p:nvPr/>
        </p:nvGrpSpPr>
        <p:grpSpPr>
          <a:xfrm>
            <a:off x="1384300" y="3130550"/>
            <a:ext cx="1269899" cy="1269899"/>
            <a:chOff x="0" y="0"/>
            <a:chExt cx="1269899" cy="1269899"/>
          </a:xfrm>
        </p:grpSpPr>
        <p:pic>
          <p:nvPicPr>
            <p:cNvPr id="338" name="Shape 338"/>
            <p:cNvPicPr preferRelativeResize="0"/>
            <p:nvPr/>
          </p:nvPicPr>
          <p:blipFill rotWithShape="1">
            <a:blip r:embed="rId2">
              <a:alphaModFix/>
            </a:blip>
            <a:srcRect/>
            <a:stretch/>
          </p:blipFill>
          <p:spPr>
            <a:xfrm>
              <a:off x="0" y="0"/>
              <a:ext cx="1269899" cy="1269899"/>
            </a:xfrm>
            <a:prstGeom prst="rect">
              <a:avLst/>
            </a:prstGeom>
            <a:noFill/>
            <a:ln>
              <a:noFill/>
            </a:ln>
          </p:spPr>
        </p:pic>
        <p:sp>
          <p:nvSpPr>
            <p:cNvPr id="339" name="Shape 339"/>
            <p:cNvSpPr/>
            <p:nvPr/>
          </p:nvSpPr>
          <p:spPr>
            <a:xfrm>
              <a:off x="88900" y="543558"/>
              <a:ext cx="1079400" cy="233699"/>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EXERCISE</a:t>
              </a:r>
            </a:p>
          </p:txBody>
        </p:sp>
      </p:grpSp>
      <p:cxnSp>
        <p:nvCxnSpPr>
          <p:cNvPr id="340" name="Shape 340"/>
          <p:cNvCxnSpPr/>
          <p:nvPr/>
        </p:nvCxnSpPr>
        <p:spPr>
          <a:xfrm rot="10800000">
            <a:off x="3225800" y="1803737"/>
            <a:ext cx="0" cy="4430399"/>
          </a:xfrm>
          <a:prstGeom prst="straightConnector1">
            <a:avLst/>
          </a:prstGeom>
          <a:noFill/>
          <a:ln w="12700" cap="flat" cmpd="sng">
            <a:solidFill>
              <a:srgbClr val="EAEAEA"/>
            </a:solidFill>
            <a:prstDash val="solid"/>
            <a:miter/>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Case Study">
    <p:spTree>
      <p:nvGrpSpPr>
        <p:cNvPr id="1" name="Shape 341"/>
        <p:cNvGrpSpPr/>
        <p:nvPr/>
      </p:nvGrpSpPr>
      <p:grpSpPr>
        <a:xfrm>
          <a:off x="0" y="0"/>
          <a:ext cx="0" cy="0"/>
          <a:chOff x="0" y="0"/>
          <a:chExt cx="0" cy="0"/>
        </a:xfrm>
      </p:grpSpPr>
      <p:cxnSp>
        <p:nvCxnSpPr>
          <p:cNvPr id="342" name="Shape 342"/>
          <p:cNvCxnSpPr/>
          <p:nvPr/>
        </p:nvCxnSpPr>
        <p:spPr>
          <a:xfrm>
            <a:off x="635000" y="635000"/>
            <a:ext cx="11734800" cy="0"/>
          </a:xfrm>
          <a:prstGeom prst="straightConnector1">
            <a:avLst/>
          </a:prstGeom>
          <a:noFill/>
          <a:ln>
            <a:noFill/>
          </a:ln>
        </p:spPr>
      </p:cxnSp>
      <p:cxnSp>
        <p:nvCxnSpPr>
          <p:cNvPr id="343" name="Shape 343"/>
          <p:cNvCxnSpPr/>
          <p:nvPr/>
        </p:nvCxnSpPr>
        <p:spPr>
          <a:xfrm>
            <a:off x="635000" y="1219200"/>
            <a:ext cx="11734800" cy="0"/>
          </a:xfrm>
          <a:prstGeom prst="straightConnector1">
            <a:avLst/>
          </a:prstGeom>
          <a:noFill/>
          <a:ln>
            <a:noFill/>
          </a:ln>
        </p:spPr>
      </p:cxnSp>
      <p:cxnSp>
        <p:nvCxnSpPr>
          <p:cNvPr id="344" name="Shape 344"/>
          <p:cNvCxnSpPr/>
          <p:nvPr/>
        </p:nvCxnSpPr>
        <p:spPr>
          <a:xfrm rot="10800000" flipH="1">
            <a:off x="8623300" y="2781000"/>
            <a:ext cx="3735000" cy="299"/>
          </a:xfrm>
          <a:prstGeom prst="straightConnector1">
            <a:avLst/>
          </a:prstGeom>
          <a:noFill/>
          <a:ln>
            <a:noFill/>
          </a:ln>
        </p:spPr>
      </p:cxnSp>
      <p:cxnSp>
        <p:nvCxnSpPr>
          <p:cNvPr id="345" name="Shape 345"/>
          <p:cNvCxnSpPr/>
          <p:nvPr/>
        </p:nvCxnSpPr>
        <p:spPr>
          <a:xfrm rot="10800000" flipH="1">
            <a:off x="635000" y="2781000"/>
            <a:ext cx="7742699" cy="299"/>
          </a:xfrm>
          <a:prstGeom prst="straightConnector1">
            <a:avLst/>
          </a:prstGeom>
          <a:noFill/>
          <a:ln>
            <a:noFill/>
          </a:ln>
        </p:spPr>
      </p:cxnSp>
      <p:sp>
        <p:nvSpPr>
          <p:cNvPr id="346" name="Shape 346"/>
          <p:cNvSpPr/>
          <p:nvPr/>
        </p:nvSpPr>
        <p:spPr>
          <a:xfrm>
            <a:off x="635000" y="2387600"/>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SUMMARY</a:t>
            </a:r>
          </a:p>
        </p:txBody>
      </p:sp>
      <p:sp>
        <p:nvSpPr>
          <p:cNvPr id="347" name="Shape 347"/>
          <p:cNvSpPr/>
          <p:nvPr/>
        </p:nvSpPr>
        <p:spPr>
          <a:xfrm>
            <a:off x="8636000" y="2387600"/>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CHALLENGE / QUESTION</a:t>
            </a:r>
          </a:p>
        </p:txBody>
      </p:sp>
      <p:sp>
        <p:nvSpPr>
          <p:cNvPr id="348" name="Shape 348"/>
          <p:cNvSpPr txBox="1">
            <a:spLocks noGrp="1"/>
          </p:cNvSpPr>
          <p:nvPr>
            <p:ph type="sldNum" idx="12"/>
          </p:nvPr>
        </p:nvSpPr>
        <p:spPr>
          <a:xfrm>
            <a:off x="12014200" y="739139"/>
            <a:ext cx="345899" cy="4265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Content: Full Page Image">
    <p:spTree>
      <p:nvGrpSpPr>
        <p:cNvPr id="1" name="Shape 349"/>
        <p:cNvGrpSpPr/>
        <p:nvPr/>
      </p:nvGrpSpPr>
      <p:grpSpPr>
        <a:xfrm>
          <a:off x="0" y="0"/>
          <a:ext cx="0" cy="0"/>
          <a:chOff x="0" y="0"/>
          <a:chExt cx="0" cy="0"/>
        </a:xfrm>
      </p:grpSpPr>
      <p:sp>
        <p:nvSpPr>
          <p:cNvPr id="350" name="Shape 350"/>
          <p:cNvSpPr txBox="1">
            <a:spLocks noGrp="1"/>
          </p:cNvSpPr>
          <p:nvPr>
            <p:ph type="body" idx="1"/>
          </p:nvPr>
        </p:nvSpPr>
        <p:spPr>
          <a:xfrm>
            <a:off x="317500" y="317500"/>
            <a:ext cx="12369900" cy="66675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351" name="Shape 351"/>
          <p:cNvSpPr txBox="1">
            <a:spLocks noGrp="1"/>
          </p:cNvSpPr>
          <p:nvPr>
            <p:ph type="title"/>
          </p:nvPr>
        </p:nvSpPr>
        <p:spPr>
          <a:xfrm>
            <a:off x="635000" y="1473200"/>
            <a:ext cx="11734800" cy="1498500"/>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
        <p:nvSpPr>
          <p:cNvPr id="352" name="Shape 352"/>
          <p:cNvSpPr txBox="1">
            <a:spLocks noGrp="1"/>
          </p:cNvSpPr>
          <p:nvPr>
            <p:ph type="sldNum" idx="12"/>
          </p:nvPr>
        </p:nvSpPr>
        <p:spPr>
          <a:xfrm>
            <a:off x="12014200" y="739139"/>
            <a:ext cx="362100" cy="4265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Exercise">
    <p:spTree>
      <p:nvGrpSpPr>
        <p:cNvPr id="1" name="Shape 23"/>
        <p:cNvGrpSpPr/>
        <p:nvPr/>
      </p:nvGrpSpPr>
      <p:grpSpPr>
        <a:xfrm>
          <a:off x="0" y="0"/>
          <a:ext cx="0" cy="0"/>
          <a:chOff x="0" y="0"/>
          <a:chExt cx="0" cy="0"/>
        </a:xfrm>
      </p:grpSpPr>
      <p:cxnSp>
        <p:nvCxnSpPr>
          <p:cNvPr id="24" name="Shape 24"/>
          <p:cNvCxnSpPr/>
          <p:nvPr/>
        </p:nvCxnSpPr>
        <p:spPr>
          <a:xfrm>
            <a:off x="635000" y="635000"/>
            <a:ext cx="11734800" cy="11"/>
          </a:xfrm>
          <a:prstGeom prst="straightConnector1">
            <a:avLst/>
          </a:prstGeom>
          <a:noFill/>
          <a:ln>
            <a:noFill/>
          </a:ln>
        </p:spPr>
      </p:cxnSp>
      <p:cxnSp>
        <p:nvCxnSpPr>
          <p:cNvPr id="25" name="Shape 25"/>
          <p:cNvCxnSpPr/>
          <p:nvPr/>
        </p:nvCxnSpPr>
        <p:spPr>
          <a:xfrm>
            <a:off x="635000" y="1219200"/>
            <a:ext cx="11734800" cy="11"/>
          </a:xfrm>
          <a:prstGeom prst="straightConnector1">
            <a:avLst/>
          </a:prstGeom>
          <a:noFill/>
          <a:ln>
            <a:noFill/>
          </a:ln>
        </p:spPr>
      </p:cxnSp>
      <p:cxnSp>
        <p:nvCxnSpPr>
          <p:cNvPr id="26" name="Shape 26"/>
          <p:cNvCxnSpPr/>
          <p:nvPr/>
        </p:nvCxnSpPr>
        <p:spPr>
          <a:xfrm rot="10800000" flipH="1">
            <a:off x="635000" y="2781009"/>
            <a:ext cx="3735026" cy="290"/>
          </a:xfrm>
          <a:prstGeom prst="straightConnector1">
            <a:avLst/>
          </a:prstGeom>
          <a:noFill/>
          <a:ln>
            <a:noFill/>
          </a:ln>
        </p:spPr>
      </p:cxnSp>
      <p:cxnSp>
        <p:nvCxnSpPr>
          <p:cNvPr id="27" name="Shape 27"/>
          <p:cNvCxnSpPr/>
          <p:nvPr/>
        </p:nvCxnSpPr>
        <p:spPr>
          <a:xfrm rot="10800000" flipH="1">
            <a:off x="4622800" y="2781141"/>
            <a:ext cx="7742696" cy="158"/>
          </a:xfrm>
          <a:prstGeom prst="straightConnector1">
            <a:avLst/>
          </a:prstGeom>
          <a:noFill/>
          <a:ln>
            <a:noFill/>
          </a:ln>
        </p:spPr>
      </p:cxnSp>
      <p:cxnSp>
        <p:nvCxnSpPr>
          <p:cNvPr id="28" name="Shape 28"/>
          <p:cNvCxnSpPr/>
          <p:nvPr/>
        </p:nvCxnSpPr>
        <p:spPr>
          <a:xfrm rot="10800000" flipH="1">
            <a:off x="635000" y="5752809"/>
            <a:ext cx="3735026" cy="290"/>
          </a:xfrm>
          <a:prstGeom prst="straightConnector1">
            <a:avLst/>
          </a:prstGeom>
          <a:noFill/>
          <a:ln>
            <a:noFill/>
          </a:ln>
        </p:spPr>
      </p:cxnSp>
      <p:cxnSp>
        <p:nvCxnSpPr>
          <p:cNvPr id="29" name="Shape 29"/>
          <p:cNvCxnSpPr/>
          <p:nvPr/>
        </p:nvCxnSpPr>
        <p:spPr>
          <a:xfrm>
            <a:off x="4635500" y="5753100"/>
            <a:ext cx="7731807" cy="17"/>
          </a:xfrm>
          <a:prstGeom prst="straightConnector1">
            <a:avLst/>
          </a:prstGeom>
          <a:noFill/>
          <a:ln>
            <a:noFill/>
          </a:ln>
        </p:spPr>
      </p:cxnSp>
      <p:sp>
        <p:nvSpPr>
          <p:cNvPr id="30" name="Shape 30"/>
          <p:cNvSpPr/>
          <p:nvPr/>
        </p:nvSpPr>
        <p:spPr>
          <a:xfrm>
            <a:off x="635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OBJECTIVE(S)</a:t>
            </a:r>
          </a:p>
        </p:txBody>
      </p:sp>
      <p:sp>
        <p:nvSpPr>
          <p:cNvPr id="31" name="Shape 31"/>
          <p:cNvSpPr/>
          <p:nvPr/>
        </p:nvSpPr>
        <p:spPr>
          <a:xfrm>
            <a:off x="46355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AGENDA</a:t>
            </a:r>
          </a:p>
        </p:txBody>
      </p:sp>
      <p:sp>
        <p:nvSpPr>
          <p:cNvPr id="32" name="Shape 32"/>
          <p:cNvSpPr/>
          <p:nvPr/>
        </p:nvSpPr>
        <p:spPr>
          <a:xfrm>
            <a:off x="4635500" y="5359400"/>
            <a:ext cx="7746999"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RESOURCES</a:t>
            </a:r>
          </a:p>
        </p:txBody>
      </p:sp>
      <p:sp>
        <p:nvSpPr>
          <p:cNvPr id="33" name="Shape 33"/>
          <p:cNvSpPr/>
          <p:nvPr/>
        </p:nvSpPr>
        <p:spPr>
          <a:xfrm>
            <a:off x="635000" y="53594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DELIVERABLE</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Content: IMAC">
    <p:spTree>
      <p:nvGrpSpPr>
        <p:cNvPr id="1" name="Shape 353"/>
        <p:cNvGrpSpPr/>
        <p:nvPr/>
      </p:nvGrpSpPr>
      <p:grpSpPr>
        <a:xfrm>
          <a:off x="0" y="0"/>
          <a:ext cx="0" cy="0"/>
          <a:chOff x="0" y="0"/>
          <a:chExt cx="0" cy="0"/>
        </a:xfrm>
      </p:grpSpPr>
      <p:pic>
        <p:nvPicPr>
          <p:cNvPr id="354" name="Shape 354"/>
          <p:cNvPicPr preferRelativeResize="0"/>
          <p:nvPr/>
        </p:nvPicPr>
        <p:blipFill rotWithShape="1">
          <a:blip r:embed="rId2">
            <a:alphaModFix/>
          </a:blip>
          <a:srcRect/>
          <a:stretch/>
        </p:blipFill>
        <p:spPr>
          <a:xfrm>
            <a:off x="3314700" y="1555328"/>
            <a:ext cx="6361500" cy="5156100"/>
          </a:xfrm>
          <a:prstGeom prst="rect">
            <a:avLst/>
          </a:prstGeom>
          <a:noFill/>
          <a:ln>
            <a:noFill/>
          </a:ln>
        </p:spPr>
      </p:pic>
      <p:cxnSp>
        <p:nvCxnSpPr>
          <p:cNvPr id="355" name="Shape 355"/>
          <p:cNvCxnSpPr/>
          <p:nvPr/>
        </p:nvCxnSpPr>
        <p:spPr>
          <a:xfrm>
            <a:off x="635000" y="635000"/>
            <a:ext cx="11734800" cy="0"/>
          </a:xfrm>
          <a:prstGeom prst="straightConnector1">
            <a:avLst/>
          </a:prstGeom>
          <a:noFill/>
          <a:ln>
            <a:noFill/>
          </a:ln>
        </p:spPr>
      </p:cxnSp>
      <p:cxnSp>
        <p:nvCxnSpPr>
          <p:cNvPr id="356" name="Shape 356"/>
          <p:cNvCxnSpPr/>
          <p:nvPr/>
        </p:nvCxnSpPr>
        <p:spPr>
          <a:xfrm>
            <a:off x="635000" y="1219200"/>
            <a:ext cx="11734800" cy="0"/>
          </a:xfrm>
          <a:prstGeom prst="straightConnector1">
            <a:avLst/>
          </a:prstGeom>
          <a:noFill/>
          <a:ln>
            <a:noFill/>
          </a:ln>
        </p:spPr>
      </p:cxnSp>
      <p:sp>
        <p:nvSpPr>
          <p:cNvPr id="357" name="Shape 357"/>
          <p:cNvSpPr txBox="1">
            <a:spLocks noGrp="1"/>
          </p:cNvSpPr>
          <p:nvPr>
            <p:ph type="body" idx="1"/>
          </p:nvPr>
        </p:nvSpPr>
        <p:spPr>
          <a:xfrm>
            <a:off x="3606800" y="1803400"/>
            <a:ext cx="5829299" cy="32892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358" name="Shape 358"/>
          <p:cNvSpPr txBox="1">
            <a:spLocks noGrp="1"/>
          </p:cNvSpPr>
          <p:nvPr>
            <p:ph type="sldNum" idx="12"/>
          </p:nvPr>
        </p:nvSpPr>
        <p:spPr>
          <a:xfrm>
            <a:off x="12014200" y="739139"/>
            <a:ext cx="362100" cy="4265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Content: MAC Book Pro">
    <p:spTree>
      <p:nvGrpSpPr>
        <p:cNvPr id="1" name="Shape 359"/>
        <p:cNvGrpSpPr/>
        <p:nvPr/>
      </p:nvGrpSpPr>
      <p:grpSpPr>
        <a:xfrm>
          <a:off x="0" y="0"/>
          <a:ext cx="0" cy="0"/>
          <a:chOff x="0" y="0"/>
          <a:chExt cx="0" cy="0"/>
        </a:xfrm>
      </p:grpSpPr>
      <p:pic>
        <p:nvPicPr>
          <p:cNvPr id="360" name="Shape 360"/>
          <p:cNvPicPr preferRelativeResize="0"/>
          <p:nvPr/>
        </p:nvPicPr>
        <p:blipFill rotWithShape="1">
          <a:blip r:embed="rId2">
            <a:alphaModFix/>
          </a:blip>
          <a:srcRect/>
          <a:stretch/>
        </p:blipFill>
        <p:spPr>
          <a:xfrm>
            <a:off x="2794792" y="1556145"/>
            <a:ext cx="7328699" cy="5128499"/>
          </a:xfrm>
          <a:prstGeom prst="rect">
            <a:avLst/>
          </a:prstGeom>
          <a:noFill/>
          <a:ln>
            <a:noFill/>
          </a:ln>
        </p:spPr>
      </p:pic>
      <p:cxnSp>
        <p:nvCxnSpPr>
          <p:cNvPr id="361" name="Shape 361"/>
          <p:cNvCxnSpPr/>
          <p:nvPr/>
        </p:nvCxnSpPr>
        <p:spPr>
          <a:xfrm>
            <a:off x="635000" y="635000"/>
            <a:ext cx="11734800" cy="0"/>
          </a:xfrm>
          <a:prstGeom prst="straightConnector1">
            <a:avLst/>
          </a:prstGeom>
          <a:noFill/>
          <a:ln>
            <a:noFill/>
          </a:ln>
        </p:spPr>
      </p:cxnSp>
      <p:cxnSp>
        <p:nvCxnSpPr>
          <p:cNvPr id="362" name="Shape 362"/>
          <p:cNvCxnSpPr/>
          <p:nvPr/>
        </p:nvCxnSpPr>
        <p:spPr>
          <a:xfrm>
            <a:off x="635000" y="1219200"/>
            <a:ext cx="11734800" cy="0"/>
          </a:xfrm>
          <a:prstGeom prst="straightConnector1">
            <a:avLst/>
          </a:prstGeom>
          <a:noFill/>
          <a:ln>
            <a:noFill/>
          </a:ln>
        </p:spPr>
      </p:cxnSp>
      <p:sp>
        <p:nvSpPr>
          <p:cNvPr id="363" name="Shape 363"/>
          <p:cNvSpPr txBox="1">
            <a:spLocks noGrp="1"/>
          </p:cNvSpPr>
          <p:nvPr>
            <p:ph type="body" idx="1"/>
          </p:nvPr>
        </p:nvSpPr>
        <p:spPr>
          <a:xfrm>
            <a:off x="3759200" y="1841500"/>
            <a:ext cx="5448300" cy="33909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364" name="Shape 364"/>
          <p:cNvSpPr txBox="1">
            <a:spLocks noGrp="1"/>
          </p:cNvSpPr>
          <p:nvPr>
            <p:ph type="sldNum" idx="12"/>
          </p:nvPr>
        </p:nvSpPr>
        <p:spPr>
          <a:xfrm>
            <a:off x="12014200" y="739139"/>
            <a:ext cx="362100" cy="4265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Content: IPad">
    <p:spTree>
      <p:nvGrpSpPr>
        <p:cNvPr id="1" name="Shape 365"/>
        <p:cNvGrpSpPr/>
        <p:nvPr/>
      </p:nvGrpSpPr>
      <p:grpSpPr>
        <a:xfrm>
          <a:off x="0" y="0"/>
          <a:ext cx="0" cy="0"/>
          <a:chOff x="0" y="0"/>
          <a:chExt cx="0" cy="0"/>
        </a:xfrm>
      </p:grpSpPr>
      <p:pic>
        <p:nvPicPr>
          <p:cNvPr id="366" name="Shape 366"/>
          <p:cNvPicPr preferRelativeResize="0"/>
          <p:nvPr/>
        </p:nvPicPr>
        <p:blipFill rotWithShape="1">
          <a:blip r:embed="rId2">
            <a:alphaModFix/>
          </a:blip>
          <a:srcRect/>
          <a:stretch/>
        </p:blipFill>
        <p:spPr>
          <a:xfrm>
            <a:off x="3136900" y="1511300"/>
            <a:ext cx="6845400" cy="5354699"/>
          </a:xfrm>
          <a:prstGeom prst="rect">
            <a:avLst/>
          </a:prstGeom>
          <a:noFill/>
          <a:ln>
            <a:noFill/>
          </a:ln>
        </p:spPr>
      </p:pic>
      <p:cxnSp>
        <p:nvCxnSpPr>
          <p:cNvPr id="367" name="Shape 367"/>
          <p:cNvCxnSpPr/>
          <p:nvPr/>
        </p:nvCxnSpPr>
        <p:spPr>
          <a:xfrm>
            <a:off x="635000" y="635000"/>
            <a:ext cx="11734800" cy="0"/>
          </a:xfrm>
          <a:prstGeom prst="straightConnector1">
            <a:avLst/>
          </a:prstGeom>
          <a:noFill/>
          <a:ln>
            <a:noFill/>
          </a:ln>
        </p:spPr>
      </p:cxnSp>
      <p:cxnSp>
        <p:nvCxnSpPr>
          <p:cNvPr id="368" name="Shape 368"/>
          <p:cNvCxnSpPr/>
          <p:nvPr/>
        </p:nvCxnSpPr>
        <p:spPr>
          <a:xfrm>
            <a:off x="635000" y="1219200"/>
            <a:ext cx="11734800" cy="0"/>
          </a:xfrm>
          <a:prstGeom prst="straightConnector1">
            <a:avLst/>
          </a:prstGeom>
          <a:noFill/>
          <a:ln>
            <a:noFill/>
          </a:ln>
        </p:spPr>
      </p:cxnSp>
      <p:sp>
        <p:nvSpPr>
          <p:cNvPr id="369" name="Shape 369"/>
          <p:cNvSpPr txBox="1">
            <a:spLocks noGrp="1"/>
          </p:cNvSpPr>
          <p:nvPr>
            <p:ph type="body" idx="1"/>
          </p:nvPr>
        </p:nvSpPr>
        <p:spPr>
          <a:xfrm>
            <a:off x="3822700" y="2095500"/>
            <a:ext cx="5435700" cy="40893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370" name="Shape 370"/>
          <p:cNvSpPr txBox="1">
            <a:spLocks noGrp="1"/>
          </p:cNvSpPr>
          <p:nvPr>
            <p:ph type="sldNum" idx="12"/>
          </p:nvPr>
        </p:nvSpPr>
        <p:spPr>
          <a:xfrm>
            <a:off x="12014200" y="739139"/>
            <a:ext cx="362100" cy="4265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Content: Smart Phones">
    <p:spTree>
      <p:nvGrpSpPr>
        <p:cNvPr id="1" name="Shape 371"/>
        <p:cNvGrpSpPr/>
        <p:nvPr/>
      </p:nvGrpSpPr>
      <p:grpSpPr>
        <a:xfrm>
          <a:off x="0" y="0"/>
          <a:ext cx="0" cy="0"/>
          <a:chOff x="0" y="0"/>
          <a:chExt cx="0" cy="0"/>
        </a:xfrm>
      </p:grpSpPr>
      <p:pic>
        <p:nvPicPr>
          <p:cNvPr id="372" name="Shape 372"/>
          <p:cNvPicPr preferRelativeResize="0"/>
          <p:nvPr/>
        </p:nvPicPr>
        <p:blipFill rotWithShape="1">
          <a:blip r:embed="rId2">
            <a:alphaModFix/>
          </a:blip>
          <a:srcRect/>
          <a:stretch/>
        </p:blipFill>
        <p:spPr>
          <a:xfrm>
            <a:off x="1016000" y="1313655"/>
            <a:ext cx="4044000" cy="6057899"/>
          </a:xfrm>
          <a:prstGeom prst="rect">
            <a:avLst/>
          </a:prstGeom>
          <a:noFill/>
          <a:ln>
            <a:noFill/>
          </a:ln>
        </p:spPr>
      </p:pic>
      <p:pic>
        <p:nvPicPr>
          <p:cNvPr id="373" name="Shape 373"/>
          <p:cNvPicPr preferRelativeResize="0"/>
          <p:nvPr/>
        </p:nvPicPr>
        <p:blipFill rotWithShape="1">
          <a:blip r:embed="rId3">
            <a:alphaModFix/>
          </a:blip>
          <a:srcRect/>
          <a:stretch/>
        </p:blipFill>
        <p:spPr>
          <a:xfrm>
            <a:off x="4673600" y="1371600"/>
            <a:ext cx="3695699" cy="5514599"/>
          </a:xfrm>
          <a:prstGeom prst="rect">
            <a:avLst/>
          </a:prstGeom>
          <a:noFill/>
          <a:ln>
            <a:noFill/>
          </a:ln>
        </p:spPr>
      </p:pic>
      <p:pic>
        <p:nvPicPr>
          <p:cNvPr id="374" name="Shape 374"/>
          <p:cNvPicPr preferRelativeResize="0"/>
          <p:nvPr/>
        </p:nvPicPr>
        <p:blipFill rotWithShape="1">
          <a:blip r:embed="rId4">
            <a:alphaModFix/>
          </a:blip>
          <a:srcRect/>
          <a:stretch/>
        </p:blipFill>
        <p:spPr>
          <a:xfrm>
            <a:off x="8509000" y="1358900"/>
            <a:ext cx="2984399" cy="5459400"/>
          </a:xfrm>
          <a:prstGeom prst="rect">
            <a:avLst/>
          </a:prstGeom>
          <a:noFill/>
          <a:ln>
            <a:noFill/>
          </a:ln>
        </p:spPr>
      </p:pic>
      <p:cxnSp>
        <p:nvCxnSpPr>
          <p:cNvPr id="375" name="Shape 375"/>
          <p:cNvCxnSpPr/>
          <p:nvPr/>
        </p:nvCxnSpPr>
        <p:spPr>
          <a:xfrm>
            <a:off x="635000" y="635000"/>
            <a:ext cx="11734800" cy="0"/>
          </a:xfrm>
          <a:prstGeom prst="straightConnector1">
            <a:avLst/>
          </a:prstGeom>
          <a:noFill/>
          <a:ln>
            <a:noFill/>
          </a:ln>
        </p:spPr>
      </p:cxnSp>
      <p:cxnSp>
        <p:nvCxnSpPr>
          <p:cNvPr id="376" name="Shape 376"/>
          <p:cNvCxnSpPr/>
          <p:nvPr/>
        </p:nvCxnSpPr>
        <p:spPr>
          <a:xfrm>
            <a:off x="635000" y="1219200"/>
            <a:ext cx="11734800" cy="0"/>
          </a:xfrm>
          <a:prstGeom prst="straightConnector1">
            <a:avLst/>
          </a:prstGeom>
          <a:noFill/>
          <a:ln>
            <a:noFill/>
          </a:ln>
        </p:spPr>
      </p:cxnSp>
      <p:sp>
        <p:nvSpPr>
          <p:cNvPr id="377" name="Shape 377"/>
          <p:cNvSpPr/>
          <p:nvPr/>
        </p:nvSpPr>
        <p:spPr>
          <a:xfrm>
            <a:off x="5651500" y="3835400"/>
            <a:ext cx="1707899" cy="2541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378" name="Shape 378"/>
          <p:cNvSpPr/>
          <p:nvPr/>
        </p:nvSpPr>
        <p:spPr>
          <a:xfrm>
            <a:off x="9182100" y="3835400"/>
            <a:ext cx="1707899" cy="2541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379" name="Shape 379"/>
          <p:cNvSpPr txBox="1">
            <a:spLocks noGrp="1"/>
          </p:cNvSpPr>
          <p:nvPr>
            <p:ph type="body" idx="1"/>
          </p:nvPr>
        </p:nvSpPr>
        <p:spPr>
          <a:xfrm>
            <a:off x="1841500" y="1981200"/>
            <a:ext cx="2311500" cy="3962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380" name="Shape 380"/>
          <p:cNvSpPr txBox="1">
            <a:spLocks noGrp="1"/>
          </p:cNvSpPr>
          <p:nvPr>
            <p:ph type="sldNum" idx="12"/>
          </p:nvPr>
        </p:nvSpPr>
        <p:spPr>
          <a:xfrm>
            <a:off x="12014200" y="739139"/>
            <a:ext cx="362100" cy="4265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Discussion">
    <p:bg>
      <p:bgPr>
        <a:solidFill>
          <a:srgbClr val="000000"/>
        </a:solidFill>
        <a:effectLst/>
      </p:bgPr>
    </p:bg>
    <p:spTree>
      <p:nvGrpSpPr>
        <p:cNvPr id="1" name="Shape 381"/>
        <p:cNvGrpSpPr/>
        <p:nvPr/>
      </p:nvGrpSpPr>
      <p:grpSpPr>
        <a:xfrm>
          <a:off x="0" y="0"/>
          <a:ext cx="0" cy="0"/>
          <a:chOff x="0" y="0"/>
          <a:chExt cx="0" cy="0"/>
        </a:xfrm>
      </p:grpSpPr>
      <p:cxnSp>
        <p:nvCxnSpPr>
          <p:cNvPr id="382" name="Shape 382"/>
          <p:cNvCxnSpPr/>
          <p:nvPr/>
        </p:nvCxnSpPr>
        <p:spPr>
          <a:xfrm>
            <a:off x="635000" y="635000"/>
            <a:ext cx="11734800" cy="0"/>
          </a:xfrm>
          <a:prstGeom prst="straightConnector1">
            <a:avLst/>
          </a:prstGeom>
          <a:noFill/>
          <a:ln w="9525" cap="flat" cmpd="sng">
            <a:solidFill>
              <a:srgbClr val="FFFFFF"/>
            </a:solidFill>
            <a:prstDash val="solid"/>
            <a:miter/>
            <a:headEnd type="none" w="med" len="med"/>
            <a:tailEnd type="none" w="med" len="med"/>
          </a:ln>
        </p:spPr>
      </p:cxnSp>
      <p:cxnSp>
        <p:nvCxnSpPr>
          <p:cNvPr id="383" name="Shape 383"/>
          <p:cNvCxnSpPr/>
          <p:nvPr/>
        </p:nvCxnSpPr>
        <p:spPr>
          <a:xfrm>
            <a:off x="635000" y="1219200"/>
            <a:ext cx="11734800" cy="0"/>
          </a:xfrm>
          <a:prstGeom prst="straightConnector1">
            <a:avLst/>
          </a:prstGeom>
          <a:noFill/>
          <a:ln w="9525" cap="flat" cmpd="sng">
            <a:solidFill>
              <a:srgbClr val="FFFFFF"/>
            </a:solidFill>
            <a:prstDash val="solid"/>
            <a:miter/>
            <a:headEnd type="none" w="med" len="med"/>
            <a:tailEnd type="none" w="med" len="med"/>
          </a:ln>
        </p:spPr>
      </p:cxnSp>
      <p:sp>
        <p:nvSpPr>
          <p:cNvPr id="384" name="Shape 384"/>
          <p:cNvSpPr/>
          <p:nvPr/>
        </p:nvSpPr>
        <p:spPr>
          <a:xfrm>
            <a:off x="635000" y="1473200"/>
            <a:ext cx="11734800" cy="1460399"/>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DISCUSSION TIME</a:t>
            </a:r>
          </a:p>
        </p:txBody>
      </p:sp>
      <p:sp>
        <p:nvSpPr>
          <p:cNvPr id="385" name="Shape 385"/>
          <p:cNvSpPr txBox="1">
            <a:spLocks noGrp="1"/>
          </p:cNvSpPr>
          <p:nvPr>
            <p:ph type="sldNum" idx="12"/>
          </p:nvPr>
        </p:nvSpPr>
        <p:spPr>
          <a:xfrm>
            <a:off x="12030450" y="739139"/>
            <a:ext cx="345899" cy="426599"/>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Full Image">
    <p:spTree>
      <p:nvGrpSpPr>
        <p:cNvPr id="1" name="Shape 386"/>
        <p:cNvGrpSpPr/>
        <p:nvPr/>
      </p:nvGrpSpPr>
      <p:grpSpPr>
        <a:xfrm>
          <a:off x="0" y="0"/>
          <a:ext cx="0" cy="0"/>
          <a:chOff x="0" y="0"/>
          <a:chExt cx="0" cy="0"/>
        </a:xfrm>
      </p:grpSpPr>
      <p:cxnSp>
        <p:nvCxnSpPr>
          <p:cNvPr id="387" name="Shape 387"/>
          <p:cNvCxnSpPr/>
          <p:nvPr/>
        </p:nvCxnSpPr>
        <p:spPr>
          <a:xfrm>
            <a:off x="635000" y="635000"/>
            <a:ext cx="11734800" cy="0"/>
          </a:xfrm>
          <a:prstGeom prst="straightConnector1">
            <a:avLst/>
          </a:prstGeom>
          <a:noFill/>
          <a:ln>
            <a:noFill/>
          </a:ln>
        </p:spPr>
      </p:cxnSp>
      <p:cxnSp>
        <p:nvCxnSpPr>
          <p:cNvPr id="388" name="Shape 388"/>
          <p:cNvCxnSpPr/>
          <p:nvPr/>
        </p:nvCxnSpPr>
        <p:spPr>
          <a:xfrm>
            <a:off x="635000" y="1219200"/>
            <a:ext cx="11734800" cy="0"/>
          </a:xfrm>
          <a:prstGeom prst="straightConnector1">
            <a:avLst/>
          </a:prstGeom>
          <a:noFill/>
          <a:ln>
            <a:noFill/>
          </a:ln>
        </p:spPr>
      </p:cxn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Bulleted Text">
    <p:spTree>
      <p:nvGrpSpPr>
        <p:cNvPr id="1" name="Shape 389"/>
        <p:cNvGrpSpPr/>
        <p:nvPr/>
      </p:nvGrpSpPr>
      <p:grpSpPr>
        <a:xfrm>
          <a:off x="0" y="0"/>
          <a:ext cx="0" cy="0"/>
          <a:chOff x="0" y="0"/>
          <a:chExt cx="0" cy="0"/>
        </a:xfrm>
      </p:grpSpPr>
      <p:cxnSp>
        <p:nvCxnSpPr>
          <p:cNvPr id="390" name="Shape 390"/>
          <p:cNvCxnSpPr/>
          <p:nvPr/>
        </p:nvCxnSpPr>
        <p:spPr>
          <a:xfrm>
            <a:off x="635000" y="635000"/>
            <a:ext cx="11734800" cy="0"/>
          </a:xfrm>
          <a:prstGeom prst="straightConnector1">
            <a:avLst/>
          </a:prstGeom>
          <a:noFill/>
          <a:ln>
            <a:noFill/>
          </a:ln>
        </p:spPr>
      </p:cxnSp>
      <p:cxnSp>
        <p:nvCxnSpPr>
          <p:cNvPr id="391" name="Shape 391"/>
          <p:cNvCxnSpPr/>
          <p:nvPr/>
        </p:nvCxnSpPr>
        <p:spPr>
          <a:xfrm>
            <a:off x="635000" y="1219200"/>
            <a:ext cx="11734800" cy="0"/>
          </a:xfrm>
          <a:prstGeom prst="straightConnector1">
            <a:avLst/>
          </a:prstGeom>
          <a:noFill/>
          <a:ln>
            <a:noFill/>
          </a:ln>
        </p:spPr>
      </p:cxn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Bulleted Text w/ Source">
    <p:spTree>
      <p:nvGrpSpPr>
        <p:cNvPr id="1" name="Shape 392"/>
        <p:cNvGrpSpPr/>
        <p:nvPr/>
      </p:nvGrpSpPr>
      <p:grpSpPr>
        <a:xfrm>
          <a:off x="0" y="0"/>
          <a:ext cx="0" cy="0"/>
          <a:chOff x="0" y="0"/>
          <a:chExt cx="0" cy="0"/>
        </a:xfrm>
      </p:grpSpPr>
      <p:cxnSp>
        <p:nvCxnSpPr>
          <p:cNvPr id="393" name="Shape 393"/>
          <p:cNvCxnSpPr/>
          <p:nvPr/>
        </p:nvCxnSpPr>
        <p:spPr>
          <a:xfrm>
            <a:off x="635000" y="635000"/>
            <a:ext cx="11734800" cy="0"/>
          </a:xfrm>
          <a:prstGeom prst="straightConnector1">
            <a:avLst/>
          </a:prstGeom>
          <a:noFill/>
          <a:ln>
            <a:noFill/>
          </a:ln>
        </p:spPr>
      </p:cxnSp>
      <p:cxnSp>
        <p:nvCxnSpPr>
          <p:cNvPr id="394" name="Shape 394"/>
          <p:cNvCxnSpPr/>
          <p:nvPr/>
        </p:nvCxnSpPr>
        <p:spPr>
          <a:xfrm>
            <a:off x="635000" y="1219200"/>
            <a:ext cx="11734800" cy="0"/>
          </a:xfrm>
          <a:prstGeom prst="straightConnector1">
            <a:avLst/>
          </a:prstGeom>
          <a:noFill/>
          <a:ln>
            <a:noFill/>
          </a:ln>
        </p:spPr>
      </p:cxn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Non-Bulleted Text">
    <p:spTree>
      <p:nvGrpSpPr>
        <p:cNvPr id="1" name="Shape 395"/>
        <p:cNvGrpSpPr/>
        <p:nvPr/>
      </p:nvGrpSpPr>
      <p:grpSpPr>
        <a:xfrm>
          <a:off x="0" y="0"/>
          <a:ext cx="0" cy="0"/>
          <a:chOff x="0" y="0"/>
          <a:chExt cx="0" cy="0"/>
        </a:xfrm>
      </p:grpSpPr>
      <p:cxnSp>
        <p:nvCxnSpPr>
          <p:cNvPr id="396" name="Shape 396"/>
          <p:cNvCxnSpPr/>
          <p:nvPr/>
        </p:nvCxnSpPr>
        <p:spPr>
          <a:xfrm>
            <a:off x="635000" y="635000"/>
            <a:ext cx="11734800" cy="0"/>
          </a:xfrm>
          <a:prstGeom prst="straightConnector1">
            <a:avLst/>
          </a:prstGeom>
          <a:noFill/>
          <a:ln>
            <a:noFill/>
          </a:ln>
        </p:spPr>
      </p:cxnSp>
      <p:cxnSp>
        <p:nvCxnSpPr>
          <p:cNvPr id="397" name="Shape 397"/>
          <p:cNvCxnSpPr/>
          <p:nvPr/>
        </p:nvCxnSpPr>
        <p:spPr>
          <a:xfrm>
            <a:off x="635000" y="1219200"/>
            <a:ext cx="11734800" cy="0"/>
          </a:xfrm>
          <a:prstGeom prst="straightConnector1">
            <a:avLst/>
          </a:prstGeom>
          <a:noFill/>
          <a:ln>
            <a:noFill/>
          </a:ln>
        </p:spPr>
      </p:cxn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Divider">
    <p:spTree>
      <p:nvGrpSpPr>
        <p:cNvPr id="1" name="Shape 398"/>
        <p:cNvGrpSpPr/>
        <p:nvPr/>
      </p:nvGrpSpPr>
      <p:grpSpPr>
        <a:xfrm>
          <a:off x="0" y="0"/>
          <a:ext cx="0" cy="0"/>
          <a:chOff x="0" y="0"/>
          <a:chExt cx="0" cy="0"/>
        </a:xfrm>
      </p:grpSpPr>
      <p:cxnSp>
        <p:nvCxnSpPr>
          <p:cNvPr id="399" name="Shape 399"/>
          <p:cNvCxnSpPr/>
          <p:nvPr/>
        </p:nvCxnSpPr>
        <p:spPr>
          <a:xfrm>
            <a:off x="635000" y="635000"/>
            <a:ext cx="11734800" cy="0"/>
          </a:xfrm>
          <a:prstGeom prst="straightConnector1">
            <a:avLst/>
          </a:prstGeom>
          <a:noFill/>
          <a:ln>
            <a:noFill/>
          </a:ln>
        </p:spPr>
      </p:cxnSp>
      <p:cxnSp>
        <p:nvCxnSpPr>
          <p:cNvPr id="400" name="Shape 400"/>
          <p:cNvCxnSpPr/>
          <p:nvPr/>
        </p:nvCxnSpPr>
        <p:spPr>
          <a:xfrm>
            <a:off x="635000" y="1219200"/>
            <a:ext cx="11734800" cy="0"/>
          </a:xfrm>
          <a:prstGeom prst="straightConnector1">
            <a:avLst/>
          </a:prstGeom>
          <a:noFill/>
          <a:ln>
            <a:noFill/>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ase Study">
    <p:spTree>
      <p:nvGrpSpPr>
        <p:cNvPr id="1" name="Shape 34"/>
        <p:cNvGrpSpPr/>
        <p:nvPr/>
      </p:nvGrpSpPr>
      <p:grpSpPr>
        <a:xfrm>
          <a:off x="0" y="0"/>
          <a:ext cx="0" cy="0"/>
          <a:chOff x="0" y="0"/>
          <a:chExt cx="0" cy="0"/>
        </a:xfrm>
      </p:grpSpPr>
      <p:cxnSp>
        <p:nvCxnSpPr>
          <p:cNvPr id="35" name="Shape 35"/>
          <p:cNvCxnSpPr/>
          <p:nvPr/>
        </p:nvCxnSpPr>
        <p:spPr>
          <a:xfrm>
            <a:off x="635000" y="635000"/>
            <a:ext cx="11734800" cy="11"/>
          </a:xfrm>
          <a:prstGeom prst="straightConnector1">
            <a:avLst/>
          </a:prstGeom>
          <a:noFill/>
          <a:ln>
            <a:noFill/>
          </a:ln>
        </p:spPr>
      </p:cxnSp>
      <p:cxnSp>
        <p:nvCxnSpPr>
          <p:cNvPr id="36" name="Shape 36"/>
          <p:cNvCxnSpPr/>
          <p:nvPr/>
        </p:nvCxnSpPr>
        <p:spPr>
          <a:xfrm>
            <a:off x="635000" y="1219200"/>
            <a:ext cx="11734800" cy="11"/>
          </a:xfrm>
          <a:prstGeom prst="straightConnector1">
            <a:avLst/>
          </a:prstGeom>
          <a:noFill/>
          <a:ln>
            <a:noFill/>
          </a:ln>
        </p:spPr>
      </p:cxnSp>
      <p:cxnSp>
        <p:nvCxnSpPr>
          <p:cNvPr id="37" name="Shape 37"/>
          <p:cNvCxnSpPr/>
          <p:nvPr/>
        </p:nvCxnSpPr>
        <p:spPr>
          <a:xfrm rot="10800000" flipH="1">
            <a:off x="8623300" y="2781009"/>
            <a:ext cx="3735026" cy="290"/>
          </a:xfrm>
          <a:prstGeom prst="straightConnector1">
            <a:avLst/>
          </a:prstGeom>
          <a:noFill/>
          <a:ln>
            <a:noFill/>
          </a:ln>
        </p:spPr>
      </p:cxnSp>
      <p:cxnSp>
        <p:nvCxnSpPr>
          <p:cNvPr id="38" name="Shape 38"/>
          <p:cNvCxnSpPr/>
          <p:nvPr/>
        </p:nvCxnSpPr>
        <p:spPr>
          <a:xfrm rot="10800000" flipH="1">
            <a:off x="635000" y="2781141"/>
            <a:ext cx="7742696" cy="158"/>
          </a:xfrm>
          <a:prstGeom prst="straightConnector1">
            <a:avLst/>
          </a:prstGeom>
          <a:noFill/>
          <a:ln>
            <a:noFill/>
          </a:ln>
        </p:spPr>
      </p:cxnSp>
      <p:sp>
        <p:nvSpPr>
          <p:cNvPr id="39" name="Shape 39"/>
          <p:cNvSpPr/>
          <p:nvPr/>
        </p:nvSpPr>
        <p:spPr>
          <a:xfrm>
            <a:off x="635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SUMMARY</a:t>
            </a:r>
          </a:p>
        </p:txBody>
      </p:sp>
      <p:sp>
        <p:nvSpPr>
          <p:cNvPr id="40" name="Shape 40"/>
          <p:cNvSpPr/>
          <p:nvPr/>
        </p:nvSpPr>
        <p:spPr>
          <a:xfrm>
            <a:off x="8636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CHALLENGE / QUESTION</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Divder Rev">
    <p:bg>
      <p:bgPr>
        <a:solidFill>
          <a:srgbClr val="000000"/>
        </a:solidFill>
        <a:effectLst/>
      </p:bgPr>
    </p:bg>
    <p:spTree>
      <p:nvGrpSpPr>
        <p:cNvPr id="1" name="Shape 401"/>
        <p:cNvGrpSpPr/>
        <p:nvPr/>
      </p:nvGrpSpPr>
      <p:grpSpPr>
        <a:xfrm>
          <a:off x="0" y="0"/>
          <a:ext cx="0" cy="0"/>
          <a:chOff x="0" y="0"/>
          <a:chExt cx="0" cy="0"/>
        </a:xfrm>
      </p:grpSpPr>
      <p:cxnSp>
        <p:nvCxnSpPr>
          <p:cNvPr id="402" name="Shape 402"/>
          <p:cNvCxnSpPr/>
          <p:nvPr/>
        </p:nvCxnSpPr>
        <p:spPr>
          <a:xfrm>
            <a:off x="635000" y="635000"/>
            <a:ext cx="11734800" cy="0"/>
          </a:xfrm>
          <a:prstGeom prst="straightConnector1">
            <a:avLst/>
          </a:prstGeom>
          <a:noFill/>
          <a:ln w="12700" cap="flat" cmpd="sng">
            <a:solidFill>
              <a:srgbClr val="FFFFFF"/>
            </a:solidFill>
            <a:prstDash val="solid"/>
            <a:miter/>
            <a:headEnd type="none" w="med" len="med"/>
            <a:tailEnd type="none" w="med" len="med"/>
          </a:ln>
        </p:spPr>
      </p:cxnSp>
      <p:cxnSp>
        <p:nvCxnSpPr>
          <p:cNvPr id="403" name="Shape 403"/>
          <p:cNvCxnSpPr/>
          <p:nvPr/>
        </p:nvCxnSpPr>
        <p:spPr>
          <a:xfrm>
            <a:off x="635000" y="1219200"/>
            <a:ext cx="11734800" cy="0"/>
          </a:xfrm>
          <a:prstGeom prst="straightConnector1">
            <a:avLst/>
          </a:prstGeom>
          <a:noFill/>
          <a:ln w="12700" cap="flat" cmpd="sng">
            <a:solidFill>
              <a:srgbClr val="FFFFFF"/>
            </a:solidFill>
            <a:prstDash val="solid"/>
            <a:miter/>
            <a:headEnd type="none" w="med" len="med"/>
            <a:tailEnd type="none" w="med" len="med"/>
          </a:ln>
        </p:spPr>
      </p:cxn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Contact Info">
    <p:bg>
      <p:bgPr>
        <a:solidFill>
          <a:srgbClr val="000000"/>
        </a:solidFill>
        <a:effectLst/>
      </p:bgPr>
    </p:bg>
    <p:spTree>
      <p:nvGrpSpPr>
        <p:cNvPr id="1" name="Shape 404"/>
        <p:cNvGrpSpPr/>
        <p:nvPr/>
      </p:nvGrpSpPr>
      <p:grpSpPr>
        <a:xfrm>
          <a:off x="0" y="0"/>
          <a:ext cx="0" cy="0"/>
          <a:chOff x="0" y="0"/>
          <a:chExt cx="0" cy="0"/>
        </a:xfrm>
      </p:grpSpPr>
      <p:cxnSp>
        <p:nvCxnSpPr>
          <p:cNvPr id="405" name="Shape 405"/>
          <p:cNvCxnSpPr/>
          <p:nvPr/>
        </p:nvCxnSpPr>
        <p:spPr>
          <a:xfrm>
            <a:off x="635000" y="635000"/>
            <a:ext cx="11734800" cy="0"/>
          </a:xfrm>
          <a:prstGeom prst="straightConnector1">
            <a:avLst/>
          </a:prstGeom>
          <a:noFill/>
          <a:ln w="12700" cap="flat" cmpd="sng">
            <a:solidFill>
              <a:srgbClr val="FFFFFF"/>
            </a:solidFill>
            <a:prstDash val="solid"/>
            <a:miter/>
            <a:headEnd type="none" w="med" len="med"/>
            <a:tailEnd type="none" w="med" len="med"/>
          </a:ln>
        </p:spPr>
      </p:cxnSp>
      <p:cxnSp>
        <p:nvCxnSpPr>
          <p:cNvPr id="406" name="Shape 406"/>
          <p:cNvCxnSpPr/>
          <p:nvPr/>
        </p:nvCxnSpPr>
        <p:spPr>
          <a:xfrm>
            <a:off x="635000" y="1219200"/>
            <a:ext cx="11734800" cy="0"/>
          </a:xfrm>
          <a:prstGeom prst="straightConnector1">
            <a:avLst/>
          </a:prstGeom>
          <a:noFill/>
          <a:ln w="12700" cap="flat" cmpd="sng">
            <a:solidFill>
              <a:srgbClr val="FFFFFF"/>
            </a:solidFill>
            <a:prstDash val="solid"/>
            <a:miter/>
            <a:headEnd type="none" w="med" len="med"/>
            <a:tailEnd type="none" w="med" len="med"/>
          </a:ln>
        </p:spPr>
      </p:cxnSp>
      <p:sp>
        <p:nvSpPr>
          <p:cNvPr id="407" name="Shape 407"/>
          <p:cNvSpPr/>
          <p:nvPr/>
        </p:nvSpPr>
        <p:spPr>
          <a:xfrm>
            <a:off x="635000" y="2273300"/>
            <a:ext cx="11734800" cy="3809999"/>
          </a:xfrm>
          <a:prstGeom prst="rect">
            <a:avLst/>
          </a:prstGeom>
          <a:noFill/>
          <a:ln>
            <a:noFill/>
          </a:ln>
        </p:spPr>
        <p:txBody>
          <a:bodyPr lIns="0" tIns="0" rIns="0" bIns="0" anchor="t" anchorCtr="0">
            <a:noAutofit/>
          </a:bodyPr>
          <a:lstStyle/>
          <a:p>
            <a:pPr marL="177800" marR="0" lvl="1" indent="-177800" algn="l" rtl="0">
              <a:lnSpc>
                <a:spcPct val="110000"/>
              </a:lnSpc>
              <a:spcBef>
                <a:spcPts val="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One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Two</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Three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Four</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Five</a:t>
            </a:r>
          </a:p>
        </p:txBody>
      </p:sp>
      <p:sp>
        <p:nvSpPr>
          <p:cNvPr id="408" name="Shape 408"/>
          <p:cNvSpPr/>
          <p:nvPr/>
        </p:nvSpPr>
        <p:spPr>
          <a:xfrm>
            <a:off x="635000" y="2273300"/>
            <a:ext cx="11734800" cy="3809999"/>
          </a:xfrm>
          <a:prstGeom prst="rect">
            <a:avLst/>
          </a:prstGeom>
          <a:noFill/>
          <a:ln>
            <a:noFill/>
          </a:ln>
        </p:spPr>
        <p:txBody>
          <a:bodyPr lIns="0" tIns="0" rIns="0" bIns="0" anchor="t" anchorCtr="0">
            <a:noAutofit/>
          </a:bodyPr>
          <a:lstStyle/>
          <a:p>
            <a:pPr marL="177800" marR="0" lvl="1" indent="-177800" algn="l" rtl="0">
              <a:lnSpc>
                <a:spcPct val="110000"/>
              </a:lnSpc>
              <a:spcBef>
                <a:spcPts val="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One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Two</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Three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Four</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Five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ontent: IMAC">
    <p:spTree>
      <p:nvGrpSpPr>
        <p:cNvPr id="1" name="Shape 41"/>
        <p:cNvGrpSpPr/>
        <p:nvPr/>
      </p:nvGrpSpPr>
      <p:grpSpPr>
        <a:xfrm>
          <a:off x="0" y="0"/>
          <a:ext cx="0" cy="0"/>
          <a:chOff x="0" y="0"/>
          <a:chExt cx="0" cy="0"/>
        </a:xfrm>
      </p:grpSpPr>
      <p:pic>
        <p:nvPicPr>
          <p:cNvPr id="42" name="Shape 42"/>
          <p:cNvPicPr preferRelativeResize="0"/>
          <p:nvPr/>
        </p:nvPicPr>
        <p:blipFill rotWithShape="1">
          <a:blip r:embed="rId2">
            <a:alphaModFix/>
          </a:blip>
          <a:srcRect/>
          <a:stretch/>
        </p:blipFill>
        <p:spPr>
          <a:xfrm>
            <a:off x="3314700" y="1555328"/>
            <a:ext cx="6361385" cy="5156201"/>
          </a:xfrm>
          <a:prstGeom prst="rect">
            <a:avLst/>
          </a:prstGeom>
          <a:noFill/>
          <a:ln>
            <a:noFill/>
          </a:ln>
        </p:spPr>
      </p:pic>
      <p:cxnSp>
        <p:nvCxnSpPr>
          <p:cNvPr id="43" name="Shape 43"/>
          <p:cNvCxnSpPr/>
          <p:nvPr/>
        </p:nvCxnSpPr>
        <p:spPr>
          <a:xfrm>
            <a:off x="635000" y="635000"/>
            <a:ext cx="11734800" cy="11"/>
          </a:xfrm>
          <a:prstGeom prst="straightConnector1">
            <a:avLst/>
          </a:prstGeom>
          <a:noFill/>
          <a:ln>
            <a:noFill/>
          </a:ln>
        </p:spPr>
      </p:cxnSp>
      <p:cxnSp>
        <p:nvCxnSpPr>
          <p:cNvPr id="44" name="Shape 44"/>
          <p:cNvCxnSpPr/>
          <p:nvPr/>
        </p:nvCxnSpPr>
        <p:spPr>
          <a:xfrm>
            <a:off x="635000" y="1219200"/>
            <a:ext cx="11734800" cy="11"/>
          </a:xfrm>
          <a:prstGeom prst="straightConnector1">
            <a:avLst/>
          </a:prstGeom>
          <a:noFill/>
          <a:ln>
            <a:noFill/>
          </a:ln>
        </p:spPr>
      </p:cxnSp>
      <p:sp>
        <p:nvSpPr>
          <p:cNvPr id="45" name="Shape 45"/>
          <p:cNvSpPr txBox="1">
            <a:spLocks noGrp="1"/>
          </p:cNvSpPr>
          <p:nvPr>
            <p:ph type="body" idx="1"/>
          </p:nvPr>
        </p:nvSpPr>
        <p:spPr>
          <a:xfrm>
            <a:off x="3606800" y="1803400"/>
            <a:ext cx="5829299" cy="32892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ontent: MAC Book Pro">
    <p:spTree>
      <p:nvGrpSpPr>
        <p:cNvPr id="1" name="Shape 46"/>
        <p:cNvGrpSpPr/>
        <p:nvPr/>
      </p:nvGrpSpPr>
      <p:grpSpPr>
        <a:xfrm>
          <a:off x="0" y="0"/>
          <a:ext cx="0" cy="0"/>
          <a:chOff x="0" y="0"/>
          <a:chExt cx="0" cy="0"/>
        </a:xfrm>
      </p:grpSpPr>
      <p:pic>
        <p:nvPicPr>
          <p:cNvPr id="47" name="Shape 47"/>
          <p:cNvPicPr preferRelativeResize="0"/>
          <p:nvPr/>
        </p:nvPicPr>
        <p:blipFill rotWithShape="1">
          <a:blip r:embed="rId2">
            <a:alphaModFix/>
          </a:blip>
          <a:srcRect/>
          <a:stretch/>
        </p:blipFill>
        <p:spPr>
          <a:xfrm>
            <a:off x="2794792" y="1556145"/>
            <a:ext cx="7328694" cy="5128522"/>
          </a:xfrm>
          <a:prstGeom prst="rect">
            <a:avLst/>
          </a:prstGeom>
          <a:noFill/>
          <a:ln>
            <a:noFill/>
          </a:ln>
        </p:spPr>
      </p:pic>
      <p:cxnSp>
        <p:nvCxnSpPr>
          <p:cNvPr id="48" name="Shape 48"/>
          <p:cNvCxnSpPr/>
          <p:nvPr/>
        </p:nvCxnSpPr>
        <p:spPr>
          <a:xfrm>
            <a:off x="635000" y="635000"/>
            <a:ext cx="11734800" cy="11"/>
          </a:xfrm>
          <a:prstGeom prst="straightConnector1">
            <a:avLst/>
          </a:prstGeom>
          <a:noFill/>
          <a:ln>
            <a:noFill/>
          </a:ln>
        </p:spPr>
      </p:cxnSp>
      <p:cxnSp>
        <p:nvCxnSpPr>
          <p:cNvPr id="49" name="Shape 49"/>
          <p:cNvCxnSpPr/>
          <p:nvPr/>
        </p:nvCxnSpPr>
        <p:spPr>
          <a:xfrm>
            <a:off x="635000" y="1219200"/>
            <a:ext cx="11734800" cy="11"/>
          </a:xfrm>
          <a:prstGeom prst="straightConnector1">
            <a:avLst/>
          </a:prstGeom>
          <a:noFill/>
          <a:ln>
            <a:noFill/>
          </a:ln>
        </p:spPr>
      </p:cxnSp>
      <p:sp>
        <p:nvSpPr>
          <p:cNvPr id="50" name="Shape 50"/>
          <p:cNvSpPr txBox="1">
            <a:spLocks noGrp="1"/>
          </p:cNvSpPr>
          <p:nvPr>
            <p:ph type="body" idx="1"/>
          </p:nvPr>
        </p:nvSpPr>
        <p:spPr>
          <a:xfrm>
            <a:off x="3759200" y="1841500"/>
            <a:ext cx="5448300" cy="33909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ontent: IPad">
    <p:spTree>
      <p:nvGrpSpPr>
        <p:cNvPr id="1" name="Shape 51"/>
        <p:cNvGrpSpPr/>
        <p:nvPr/>
      </p:nvGrpSpPr>
      <p:grpSpPr>
        <a:xfrm>
          <a:off x="0" y="0"/>
          <a:ext cx="0" cy="0"/>
          <a:chOff x="0" y="0"/>
          <a:chExt cx="0" cy="0"/>
        </a:xfrm>
      </p:grpSpPr>
      <p:pic>
        <p:nvPicPr>
          <p:cNvPr id="52" name="Shape 52"/>
          <p:cNvPicPr preferRelativeResize="0"/>
          <p:nvPr/>
        </p:nvPicPr>
        <p:blipFill rotWithShape="1">
          <a:blip r:embed="rId2">
            <a:alphaModFix/>
          </a:blip>
          <a:srcRect/>
          <a:stretch/>
        </p:blipFill>
        <p:spPr>
          <a:xfrm>
            <a:off x="3136900" y="1511300"/>
            <a:ext cx="6845299" cy="5354576"/>
          </a:xfrm>
          <a:prstGeom prst="rect">
            <a:avLst/>
          </a:prstGeom>
          <a:noFill/>
          <a:ln>
            <a:noFill/>
          </a:ln>
        </p:spPr>
      </p:pic>
      <p:cxnSp>
        <p:nvCxnSpPr>
          <p:cNvPr id="53" name="Shape 53"/>
          <p:cNvCxnSpPr/>
          <p:nvPr/>
        </p:nvCxnSpPr>
        <p:spPr>
          <a:xfrm>
            <a:off x="635000" y="635000"/>
            <a:ext cx="11734800" cy="11"/>
          </a:xfrm>
          <a:prstGeom prst="straightConnector1">
            <a:avLst/>
          </a:prstGeom>
          <a:noFill/>
          <a:ln>
            <a:noFill/>
          </a:ln>
        </p:spPr>
      </p:cxnSp>
      <p:cxnSp>
        <p:nvCxnSpPr>
          <p:cNvPr id="54" name="Shape 54"/>
          <p:cNvCxnSpPr/>
          <p:nvPr/>
        </p:nvCxnSpPr>
        <p:spPr>
          <a:xfrm>
            <a:off x="635000" y="1219200"/>
            <a:ext cx="11734800" cy="11"/>
          </a:xfrm>
          <a:prstGeom prst="straightConnector1">
            <a:avLst/>
          </a:prstGeom>
          <a:noFill/>
          <a:ln>
            <a:noFill/>
          </a:ln>
        </p:spPr>
      </p:cxnSp>
      <p:sp>
        <p:nvSpPr>
          <p:cNvPr id="55" name="Shape 55"/>
          <p:cNvSpPr txBox="1">
            <a:spLocks noGrp="1"/>
          </p:cNvSpPr>
          <p:nvPr>
            <p:ph type="body" idx="1"/>
          </p:nvPr>
        </p:nvSpPr>
        <p:spPr>
          <a:xfrm>
            <a:off x="3822700" y="2095500"/>
            <a:ext cx="5435599" cy="4089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9.xml"/><Relationship Id="rId20" Type="http://schemas.openxmlformats.org/officeDocument/2006/relationships/slideLayout" Target="../slideLayouts/slideLayout50.xml"/><Relationship Id="rId21" Type="http://schemas.openxmlformats.org/officeDocument/2006/relationships/slideLayout" Target="../slideLayouts/slideLayout51.xml"/><Relationship Id="rId22" Type="http://schemas.openxmlformats.org/officeDocument/2006/relationships/slideLayout" Target="../slideLayouts/slideLayout52.xml"/><Relationship Id="rId23" Type="http://schemas.openxmlformats.org/officeDocument/2006/relationships/slideLayout" Target="../slideLayouts/slideLayout53.xml"/><Relationship Id="rId24" Type="http://schemas.openxmlformats.org/officeDocument/2006/relationships/slideLayout" Target="../slideLayouts/slideLayout54.xml"/><Relationship Id="rId25" Type="http://schemas.openxmlformats.org/officeDocument/2006/relationships/slideLayout" Target="../slideLayouts/slideLayout55.xml"/><Relationship Id="rId26" Type="http://schemas.openxmlformats.org/officeDocument/2006/relationships/slideLayout" Target="../slideLayouts/slideLayout56.xml"/><Relationship Id="rId27" Type="http://schemas.openxmlformats.org/officeDocument/2006/relationships/slideLayout" Target="../slideLayouts/slideLayout57.xml"/><Relationship Id="rId28" Type="http://schemas.openxmlformats.org/officeDocument/2006/relationships/slideLayout" Target="../slideLayouts/slideLayout58.xml"/><Relationship Id="rId29" Type="http://schemas.openxmlformats.org/officeDocument/2006/relationships/slideLayout" Target="../slideLayouts/slideLayout59.xml"/><Relationship Id="rId30" Type="http://schemas.openxmlformats.org/officeDocument/2006/relationships/slideLayout" Target="../slideLayouts/slideLayout60.xml"/><Relationship Id="rId31" Type="http://schemas.openxmlformats.org/officeDocument/2006/relationships/slideLayout" Target="../slideLayouts/slideLayout61.xml"/><Relationship Id="rId32" Type="http://schemas.openxmlformats.org/officeDocument/2006/relationships/theme" Target="../theme/theme2.xml"/><Relationship Id="rId10" Type="http://schemas.openxmlformats.org/officeDocument/2006/relationships/slideLayout" Target="../slideLayouts/slideLayout40.xml"/><Relationship Id="rId11" Type="http://schemas.openxmlformats.org/officeDocument/2006/relationships/slideLayout" Target="../slideLayouts/slideLayout41.xml"/><Relationship Id="rId12" Type="http://schemas.openxmlformats.org/officeDocument/2006/relationships/slideLayout" Target="../slideLayouts/slideLayout42.xml"/><Relationship Id="rId13" Type="http://schemas.openxmlformats.org/officeDocument/2006/relationships/slideLayout" Target="../slideLayouts/slideLayout43.xml"/><Relationship Id="rId14" Type="http://schemas.openxmlformats.org/officeDocument/2006/relationships/slideLayout" Target="../slideLayouts/slideLayout44.xml"/><Relationship Id="rId15" Type="http://schemas.openxmlformats.org/officeDocument/2006/relationships/slideLayout" Target="../slideLayouts/slideLayout45.xml"/><Relationship Id="rId16" Type="http://schemas.openxmlformats.org/officeDocument/2006/relationships/slideLayout" Target="../slideLayouts/slideLayout46.xml"/><Relationship Id="rId17" Type="http://schemas.openxmlformats.org/officeDocument/2006/relationships/slideLayout" Target="../slideLayouts/slideLayout47.xml"/><Relationship Id="rId18" Type="http://schemas.openxmlformats.org/officeDocument/2006/relationships/slideLayout" Target="../slideLayouts/slideLayout48.xml"/><Relationship Id="rId19" Type="http://schemas.openxmlformats.org/officeDocument/2006/relationships/slideLayout" Target="../slideLayouts/slideLayout49.xml"/><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cxnSp>
        <p:nvCxnSpPr>
          <p:cNvPr id="6" name="Shape 6"/>
          <p:cNvCxnSpPr/>
          <p:nvPr/>
        </p:nvCxnSpPr>
        <p:spPr>
          <a:xfrm>
            <a:off x="635000" y="635000"/>
            <a:ext cx="11734800" cy="11"/>
          </a:xfrm>
          <a:prstGeom prst="straightConnector1">
            <a:avLst/>
          </a:prstGeom>
          <a:noFill/>
          <a:ln w="9525" cap="flat" cmpd="sng">
            <a:solidFill>
              <a:srgbClr val="000000"/>
            </a:solidFill>
            <a:prstDash val="solid"/>
            <a:round/>
            <a:headEnd type="none" w="med" len="med"/>
            <a:tailEnd type="none" w="med" len="med"/>
          </a:ln>
        </p:spPr>
      </p:cxnSp>
      <p:cxnSp>
        <p:nvCxnSpPr>
          <p:cNvPr id="7" name="Shape 7"/>
          <p:cNvCxnSpPr/>
          <p:nvPr/>
        </p:nvCxnSpPr>
        <p:spPr>
          <a:xfrm>
            <a:off x="635000" y="1219200"/>
            <a:ext cx="11734800" cy="11"/>
          </a:xfrm>
          <a:prstGeom prst="straightConnector1">
            <a:avLst/>
          </a:prstGeom>
          <a:noFill/>
          <a:ln w="9525" cap="flat" cmpd="sng">
            <a:solidFill>
              <a:srgbClr val="000000"/>
            </a:solidFill>
            <a:prstDash val="solid"/>
            <a:round/>
            <a:headEnd type="none" w="med" len="med"/>
            <a:tailEnd type="none" w="med" len="med"/>
          </a:ln>
        </p:spPr>
      </p:cxnSp>
      <p:sp>
        <p:nvSpPr>
          <p:cNvPr id="8" name="Shape 8"/>
          <p:cNvSpPr txBox="1">
            <a:spLocks noGrp="1"/>
          </p:cNvSpPr>
          <p:nvPr>
            <p:ph type="title"/>
          </p:nvPr>
        </p:nvSpPr>
        <p:spPr>
          <a:xfrm>
            <a:off x="635000" y="1473200"/>
            <a:ext cx="11734800" cy="7112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lstStyle>
            <a:lvl1pPr marL="0" marR="0" lvl="0" indent="0" algn="l" rtl="0">
              <a:lnSpc>
                <a:spcPct val="92592"/>
              </a:lnSpc>
              <a:spcBef>
                <a:spcPts val="0"/>
              </a:spcBef>
              <a:defRPr/>
            </a:lvl1pPr>
            <a:lvl2pPr marL="0" marR="0" lvl="1" indent="228600" algn="l" rtl="0">
              <a:lnSpc>
                <a:spcPct val="92592"/>
              </a:lnSpc>
              <a:spcBef>
                <a:spcPts val="0"/>
              </a:spcBef>
              <a:defRPr/>
            </a:lvl2pPr>
            <a:lvl3pPr marL="0" marR="0" lvl="2" indent="457200" algn="l" rtl="0">
              <a:lnSpc>
                <a:spcPct val="92592"/>
              </a:lnSpc>
              <a:spcBef>
                <a:spcPts val="0"/>
              </a:spcBef>
              <a:defRPr/>
            </a:lvl3pPr>
            <a:lvl4pPr marL="0" marR="0" lvl="3" indent="685800" algn="l" rtl="0">
              <a:lnSpc>
                <a:spcPct val="92592"/>
              </a:lnSpc>
              <a:spcBef>
                <a:spcPts val="0"/>
              </a:spcBef>
              <a:defRPr/>
            </a:lvl4pPr>
            <a:lvl5pPr marL="0" marR="0" lvl="4" indent="914400" algn="l" rtl="0">
              <a:lnSpc>
                <a:spcPct val="92592"/>
              </a:lnSpc>
              <a:spcBef>
                <a:spcPts val="0"/>
              </a:spcBef>
              <a:defRPr/>
            </a:lvl5pPr>
            <a:lvl6pPr marL="0" marR="0" lvl="5" indent="1143000" algn="l" rtl="0">
              <a:lnSpc>
                <a:spcPct val="92592"/>
              </a:lnSpc>
              <a:spcBef>
                <a:spcPts val="0"/>
              </a:spcBef>
              <a:defRPr/>
            </a:lvl6pPr>
            <a:lvl7pPr marL="0" marR="0" lvl="6" indent="1371600" algn="l" rtl="0">
              <a:lnSpc>
                <a:spcPct val="92592"/>
              </a:lnSpc>
              <a:spcBef>
                <a:spcPts val="0"/>
              </a:spcBef>
              <a:defRPr/>
            </a:lvl7pPr>
            <a:lvl8pPr marL="0" marR="0" lvl="7" indent="1600200" algn="l" rtl="0">
              <a:lnSpc>
                <a:spcPct val="92592"/>
              </a:lnSpc>
              <a:spcBef>
                <a:spcPts val="0"/>
              </a:spcBef>
              <a:defRPr/>
            </a:lvl8pPr>
            <a:lvl9pPr marL="0" marR="0" lvl="8" indent="1828800" algn="l" rtl="0">
              <a:lnSpc>
                <a:spcPct val="92592"/>
              </a:lnSpc>
              <a:spcBef>
                <a:spcPts val="0"/>
              </a:spcBef>
              <a:defRPr/>
            </a:lvl9pPr>
          </a:lstStyle>
          <a:p>
            <a:endParaRPr/>
          </a:p>
        </p:txBody>
      </p:sp>
      <p:sp>
        <p:nvSpPr>
          <p:cNvPr id="9" name="Shape 9"/>
          <p:cNvSpPr txBox="1">
            <a:spLocks noGrp="1"/>
          </p:cNvSpPr>
          <p:nvPr>
            <p:ph type="body" idx="1"/>
          </p:nvPr>
        </p:nvSpPr>
        <p:spPr>
          <a:xfrm>
            <a:off x="632056" y="2413000"/>
            <a:ext cx="11734801" cy="3809999"/>
          </a:xfrm>
          <a:prstGeom prst="rect">
            <a:avLst/>
          </a:prstGeom>
          <a:noFill/>
          <a:ln>
            <a:noFill/>
          </a:ln>
        </p:spPr>
        <p:txBody>
          <a:bodyPr lIns="91425" tIns="91425" rIns="91425" bIns="91425" anchor="t" anchorCtr="0"/>
          <a:lstStyle>
            <a:lvl1pPr marL="0" marR="0" lvl="0" indent="0" algn="l" rtl="0">
              <a:spcBef>
                <a:spcPts val="1000"/>
              </a:spcBef>
              <a:defRPr/>
            </a:lvl1pPr>
            <a:lvl2pPr marL="660400" marR="0" lvl="1" indent="-78740" algn="l" rtl="0">
              <a:spcBef>
                <a:spcPts val="1000"/>
              </a:spcBef>
              <a:buFont typeface="Merriweather Sans"/>
              <a:buChar char="‣"/>
              <a:defRPr/>
            </a:lvl2pPr>
            <a:lvl3pPr marL="1117600" marR="0" lvl="2" indent="-78739" algn="l" rtl="0">
              <a:spcBef>
                <a:spcPts val="1000"/>
              </a:spcBef>
              <a:buFont typeface="Merriweather Sans"/>
              <a:buChar char="‣"/>
              <a:defRPr/>
            </a:lvl3pPr>
            <a:lvl4pPr marL="1574800" marR="0" lvl="3" indent="-78739" algn="l" rtl="0">
              <a:spcBef>
                <a:spcPts val="1000"/>
              </a:spcBef>
              <a:buFont typeface="Merriweather Sans"/>
              <a:buChar char="‣"/>
              <a:defRPr/>
            </a:lvl4pPr>
            <a:lvl5pPr marL="2032000" marR="0" lvl="4" indent="-78739" algn="l" rtl="0">
              <a:spcBef>
                <a:spcPts val="1000"/>
              </a:spcBef>
              <a:buFont typeface="Merriweather Sans"/>
              <a:buChar char="‣"/>
              <a:defRPr/>
            </a:lvl5pPr>
            <a:lvl6pPr marL="2654300" marR="0" lvl="5" indent="-78739" algn="l" rtl="0">
              <a:spcBef>
                <a:spcPts val="1000"/>
              </a:spcBef>
              <a:buFont typeface="Arial"/>
              <a:buChar char="•"/>
              <a:defRPr/>
            </a:lvl6pPr>
            <a:lvl7pPr marL="3009900" marR="0" lvl="6" indent="-78739" algn="l" rtl="0">
              <a:spcBef>
                <a:spcPts val="1000"/>
              </a:spcBef>
              <a:buFont typeface="Arial"/>
              <a:buChar char="•"/>
              <a:defRPr/>
            </a:lvl7pPr>
            <a:lvl8pPr marL="3365500" marR="0" lvl="7" indent="-78740" algn="l" rtl="0">
              <a:spcBef>
                <a:spcPts val="1000"/>
              </a:spcBef>
              <a:buFont typeface="Arial"/>
              <a:buChar char="•"/>
              <a:defRPr/>
            </a:lvl8pPr>
            <a:lvl9pPr marL="3721100" marR="0" lvl="8" indent="-78740" algn="l" rtl="0">
              <a:spcBef>
                <a:spcPts val="1000"/>
              </a:spcBef>
              <a:buFont typeface="Arial"/>
              <a:buChar cha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7"/>
        <p:cNvGrpSpPr/>
        <p:nvPr/>
      </p:nvGrpSpPr>
      <p:grpSpPr>
        <a:xfrm>
          <a:off x="0" y="0"/>
          <a:ext cx="0" cy="0"/>
          <a:chOff x="0" y="0"/>
          <a:chExt cx="0" cy="0"/>
        </a:xfrm>
      </p:grpSpPr>
      <p:cxnSp>
        <p:nvCxnSpPr>
          <p:cNvPr id="208" name="Shape 208"/>
          <p:cNvCxnSpPr/>
          <p:nvPr/>
        </p:nvCxnSpPr>
        <p:spPr>
          <a:xfrm>
            <a:off x="635000" y="635000"/>
            <a:ext cx="11734800" cy="0"/>
          </a:xfrm>
          <a:prstGeom prst="straightConnector1">
            <a:avLst/>
          </a:prstGeom>
          <a:noFill/>
          <a:ln w="9525" cap="flat" cmpd="sng">
            <a:solidFill>
              <a:srgbClr val="000000"/>
            </a:solidFill>
            <a:prstDash val="solid"/>
            <a:round/>
            <a:headEnd type="none" w="med" len="med"/>
            <a:tailEnd type="none" w="med" len="med"/>
          </a:ln>
        </p:spPr>
      </p:cxnSp>
      <p:cxnSp>
        <p:nvCxnSpPr>
          <p:cNvPr id="209" name="Shape 209"/>
          <p:cNvCxnSpPr/>
          <p:nvPr/>
        </p:nvCxnSpPr>
        <p:spPr>
          <a:xfrm>
            <a:off x="635000" y="1219200"/>
            <a:ext cx="11734800" cy="0"/>
          </a:xfrm>
          <a:prstGeom prst="straightConnector1">
            <a:avLst/>
          </a:prstGeom>
          <a:noFill/>
          <a:ln w="9525" cap="flat" cmpd="sng">
            <a:solidFill>
              <a:srgbClr val="000000"/>
            </a:solidFill>
            <a:prstDash val="solid"/>
            <a:round/>
            <a:headEnd type="none" w="med" len="med"/>
            <a:tailEnd type="none" w="med" len="med"/>
          </a:ln>
        </p:spPr>
      </p:cxnSp>
      <p:sp>
        <p:nvSpPr>
          <p:cNvPr id="210" name="Shape 210"/>
          <p:cNvSpPr txBox="1">
            <a:spLocks noGrp="1"/>
          </p:cNvSpPr>
          <p:nvPr>
            <p:ph type="title"/>
          </p:nvPr>
        </p:nvSpPr>
        <p:spPr>
          <a:xfrm>
            <a:off x="635000" y="1473200"/>
            <a:ext cx="11734800" cy="7113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lstStyle>
            <a:lvl1pPr marL="0" marR="0" lvl="0" indent="0" algn="l" rtl="0">
              <a:lnSpc>
                <a:spcPct val="92592"/>
              </a:lnSpc>
              <a:spcBef>
                <a:spcPts val="0"/>
              </a:spcBef>
              <a:defRPr/>
            </a:lvl1pPr>
            <a:lvl2pPr marL="0" marR="0" lvl="1" indent="228600" algn="l" rtl="0">
              <a:lnSpc>
                <a:spcPct val="92592"/>
              </a:lnSpc>
              <a:spcBef>
                <a:spcPts val="0"/>
              </a:spcBef>
              <a:defRPr/>
            </a:lvl2pPr>
            <a:lvl3pPr marL="0" marR="0" lvl="2" indent="457200" algn="l" rtl="0">
              <a:lnSpc>
                <a:spcPct val="92592"/>
              </a:lnSpc>
              <a:spcBef>
                <a:spcPts val="0"/>
              </a:spcBef>
              <a:defRPr/>
            </a:lvl3pPr>
            <a:lvl4pPr marL="0" marR="0" lvl="3" indent="685800" algn="l" rtl="0">
              <a:lnSpc>
                <a:spcPct val="92592"/>
              </a:lnSpc>
              <a:spcBef>
                <a:spcPts val="0"/>
              </a:spcBef>
              <a:defRPr/>
            </a:lvl4pPr>
            <a:lvl5pPr marL="0" marR="0" lvl="4" indent="914400" algn="l" rtl="0">
              <a:lnSpc>
                <a:spcPct val="92592"/>
              </a:lnSpc>
              <a:spcBef>
                <a:spcPts val="0"/>
              </a:spcBef>
              <a:defRPr/>
            </a:lvl5pPr>
            <a:lvl6pPr marL="0" marR="0" lvl="5" indent="1143000" algn="l" rtl="0">
              <a:lnSpc>
                <a:spcPct val="92592"/>
              </a:lnSpc>
              <a:spcBef>
                <a:spcPts val="0"/>
              </a:spcBef>
              <a:defRPr/>
            </a:lvl6pPr>
            <a:lvl7pPr marL="0" marR="0" lvl="6" indent="1371600" algn="l" rtl="0">
              <a:lnSpc>
                <a:spcPct val="92592"/>
              </a:lnSpc>
              <a:spcBef>
                <a:spcPts val="0"/>
              </a:spcBef>
              <a:defRPr/>
            </a:lvl7pPr>
            <a:lvl8pPr marL="0" marR="0" lvl="7" indent="1600200" algn="l" rtl="0">
              <a:lnSpc>
                <a:spcPct val="92592"/>
              </a:lnSpc>
              <a:spcBef>
                <a:spcPts val="0"/>
              </a:spcBef>
              <a:defRPr/>
            </a:lvl8pPr>
            <a:lvl9pPr marL="0" marR="0" lvl="8" indent="1828800" algn="l" rtl="0">
              <a:lnSpc>
                <a:spcPct val="92592"/>
              </a:lnSpc>
              <a:spcBef>
                <a:spcPts val="0"/>
              </a:spcBef>
              <a:defRPr/>
            </a:lvl9pPr>
          </a:lstStyle>
          <a:p>
            <a:endParaRPr/>
          </a:p>
        </p:txBody>
      </p:sp>
      <p:sp>
        <p:nvSpPr>
          <p:cNvPr id="211" name="Shape 211"/>
          <p:cNvSpPr txBox="1">
            <a:spLocks noGrp="1"/>
          </p:cNvSpPr>
          <p:nvPr>
            <p:ph type="body" idx="1"/>
          </p:nvPr>
        </p:nvSpPr>
        <p:spPr>
          <a:xfrm>
            <a:off x="632056" y="2413000"/>
            <a:ext cx="11734800" cy="3809999"/>
          </a:xfrm>
          <a:prstGeom prst="rect">
            <a:avLst/>
          </a:prstGeom>
          <a:noFill/>
          <a:ln>
            <a:noFill/>
          </a:ln>
        </p:spPr>
        <p:txBody>
          <a:bodyPr lIns="91425" tIns="91425" rIns="91425" bIns="91425" anchor="t" anchorCtr="0"/>
          <a:lstStyle>
            <a:lvl1pPr marL="0" marR="0" lvl="0" indent="0" algn="l" rtl="0">
              <a:spcBef>
                <a:spcPts val="1000"/>
              </a:spcBef>
              <a:defRPr/>
            </a:lvl1pPr>
            <a:lvl2pPr marL="660400" marR="0" lvl="1" indent="-78740" algn="l" rtl="0">
              <a:spcBef>
                <a:spcPts val="1000"/>
              </a:spcBef>
              <a:buFont typeface="Merriweather Sans"/>
              <a:buChar char="‣"/>
              <a:defRPr/>
            </a:lvl2pPr>
            <a:lvl3pPr marL="1117600" marR="0" lvl="2" indent="-78739" algn="l" rtl="0">
              <a:spcBef>
                <a:spcPts val="1000"/>
              </a:spcBef>
              <a:buFont typeface="Merriweather Sans"/>
              <a:buChar char="‣"/>
              <a:defRPr/>
            </a:lvl3pPr>
            <a:lvl4pPr marL="1574800" marR="0" lvl="3" indent="-78739" algn="l" rtl="0">
              <a:spcBef>
                <a:spcPts val="1000"/>
              </a:spcBef>
              <a:buFont typeface="Merriweather Sans"/>
              <a:buChar char="‣"/>
              <a:defRPr/>
            </a:lvl4pPr>
            <a:lvl5pPr marL="2032000" marR="0" lvl="4" indent="-78739" algn="l" rtl="0">
              <a:spcBef>
                <a:spcPts val="1000"/>
              </a:spcBef>
              <a:buFont typeface="Merriweather Sans"/>
              <a:buChar char="‣"/>
              <a:defRPr/>
            </a:lvl5pPr>
            <a:lvl6pPr marL="2654300" marR="0" lvl="5" indent="-78739" algn="l" rtl="0">
              <a:spcBef>
                <a:spcPts val="1000"/>
              </a:spcBef>
              <a:buFont typeface="Arial"/>
              <a:buChar char="•"/>
              <a:defRPr/>
            </a:lvl6pPr>
            <a:lvl7pPr marL="3009900" marR="0" lvl="6" indent="-78739" algn="l" rtl="0">
              <a:spcBef>
                <a:spcPts val="1000"/>
              </a:spcBef>
              <a:buFont typeface="Arial"/>
              <a:buChar char="•"/>
              <a:defRPr/>
            </a:lvl7pPr>
            <a:lvl8pPr marL="3365500" marR="0" lvl="7" indent="-78740" algn="l" rtl="0">
              <a:spcBef>
                <a:spcPts val="1000"/>
              </a:spcBef>
              <a:buFont typeface="Arial"/>
              <a:buChar char="•"/>
              <a:defRPr/>
            </a:lvl8pPr>
            <a:lvl9pPr marL="3721100" marR="0" lvl="8" indent="-78740" algn="l" rtl="0">
              <a:spcBef>
                <a:spcPts val="1000"/>
              </a:spcBef>
              <a:buFont typeface="Arial"/>
              <a:buChar char="•"/>
              <a:defRPr/>
            </a:lvl9pPr>
          </a:lstStyle>
          <a:p>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open.blogs.nytimes.com/2015/08/11/building-the-next-new-york-times-recommendation-engine/?_r=0"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hyperlink" Target="http://developers.lyst.com/2014/11/11/word-embeddings-for-fashion/" TargetMode="External"/><Relationship Id="rId4" Type="http://schemas.openxmlformats.org/officeDocument/2006/relationships/image" Target="../media/image29.png"/><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4.xml"/><Relationship Id="rId3"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hyperlink" Target="https://radimrehurek.com/gensim/index.html"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5.xml"/><Relationship Id="rId3" Type="http://schemas.openxmlformats.org/officeDocument/2006/relationships/image" Target="../media/image3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hyperlink" Target="https://code.google.com/p/word2vec/" TargetMode="External"/><Relationship Id="rId4" Type="http://schemas.openxmlformats.org/officeDocument/2006/relationships/hyperlink" Target="http://nlp.stanford.edu/projects/glove/" TargetMode="External"/><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3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4.xml"/><Relationship Id="rId3" Type="http://schemas.openxmlformats.org/officeDocument/2006/relationships/image" Target="../media/image3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3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3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3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3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3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7.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Shape 434"/>
          <p:cNvSpPr/>
          <p:nvPr/>
        </p:nvSpPr>
        <p:spPr>
          <a:xfrm>
            <a:off x="635000" y="5778500"/>
            <a:ext cx="11734800" cy="863700"/>
          </a:xfrm>
          <a:prstGeom prst="rect">
            <a:avLst/>
          </a:prstGeom>
          <a:noFill/>
          <a:ln>
            <a:noFill/>
          </a:ln>
        </p:spPr>
        <p:txBody>
          <a:bodyPr lIns="0" tIns="0" rIns="0" bIns="0" anchor="t" anchorCtr="0">
            <a:noAutofit/>
          </a:bodyPr>
          <a:lstStyle/>
          <a:p>
            <a:pPr marL="0" marR="0" lvl="0" indent="0" algn="l" rtl="0">
              <a:lnSpc>
                <a:spcPct val="121428"/>
              </a:lnSpc>
              <a:spcBef>
                <a:spcPts val="0"/>
              </a:spcBef>
              <a:buSzPct val="25000"/>
              <a:buNone/>
            </a:pPr>
            <a:r>
              <a:rPr lang="en-US" sz="2800" b="0" i="1" u="none" strike="noStrike" cap="none" dirty="0" smtClean="0">
                <a:solidFill>
                  <a:srgbClr val="E52123"/>
                </a:solidFill>
                <a:latin typeface="Georgia"/>
                <a:ea typeface="Georgia"/>
                <a:cs typeface="Georgia"/>
                <a:sym typeface="Georgia"/>
              </a:rPr>
              <a:t>Reid Offringa</a:t>
            </a:r>
            <a:endParaRPr lang="en-US" sz="2800" b="0" i="1" u="none" strike="noStrike" cap="none" dirty="0">
              <a:solidFill>
                <a:srgbClr val="E52123"/>
              </a:solidFill>
              <a:latin typeface="Georgia"/>
              <a:ea typeface="Georgia"/>
              <a:cs typeface="Georgia"/>
              <a:sym typeface="Georgia"/>
            </a:endParaRPr>
          </a:p>
          <a:p>
            <a:pPr marL="0" marR="0" lvl="0" indent="0" algn="l" rtl="0">
              <a:lnSpc>
                <a:spcPct val="121428"/>
              </a:lnSpc>
              <a:spcBef>
                <a:spcPts val="0"/>
              </a:spcBef>
              <a:buSzPct val="25000"/>
              <a:buNone/>
            </a:pPr>
            <a:r>
              <a:rPr lang="en-US" sz="2800" i="1" dirty="0" smtClean="0">
                <a:solidFill>
                  <a:srgbClr val="EAEAEA"/>
                </a:solidFill>
                <a:latin typeface="Georgia"/>
                <a:ea typeface="Georgia"/>
                <a:cs typeface="Georgia"/>
                <a:sym typeface="Georgia"/>
              </a:rPr>
              <a:t>Data Scientist</a:t>
            </a:r>
            <a:r>
              <a:rPr lang="en-US" sz="2800" b="0" i="1" u="none" strike="noStrike" cap="none" dirty="0" smtClean="0">
                <a:solidFill>
                  <a:srgbClr val="EAEAEA"/>
                </a:solidFill>
                <a:latin typeface="Georgia"/>
                <a:ea typeface="Georgia"/>
                <a:cs typeface="Georgia"/>
                <a:sym typeface="Georgia"/>
              </a:rPr>
              <a:t>, Glooko</a:t>
            </a:r>
            <a:endParaRPr lang="en-US" sz="2800" b="0" i="1" u="none" strike="noStrike" cap="none" dirty="0">
              <a:solidFill>
                <a:srgbClr val="EAEAEA"/>
              </a:solidFill>
              <a:latin typeface="Georgia"/>
              <a:ea typeface="Georgia"/>
              <a:cs typeface="Georgia"/>
              <a:sym typeface="Georgia"/>
            </a:endParaRPr>
          </a:p>
        </p:txBody>
      </p:sp>
      <p:sp>
        <p:nvSpPr>
          <p:cNvPr id="435" name="Shape 435"/>
          <p:cNvSpPr/>
          <p:nvPr/>
        </p:nvSpPr>
        <p:spPr>
          <a:xfrm>
            <a:off x="635000" y="1574800"/>
            <a:ext cx="11734800" cy="37211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8000" b="1" dirty="0" smtClean="0">
                <a:solidFill>
                  <a:srgbClr val="FFFFFF"/>
                </a:solidFill>
                <a:latin typeface="Arial" charset="0"/>
                <a:ea typeface="Arial" charset="0"/>
                <a:cs typeface="Arial" charset="0"/>
                <a:sym typeface="Oswald"/>
              </a:rPr>
              <a:t>REVIEW OF NLP</a:t>
            </a:r>
            <a:endParaRPr lang="en-US" sz="8000" b="1" dirty="0">
              <a:solidFill>
                <a:srgbClr val="FFFFFF"/>
              </a:solidFill>
              <a:latin typeface="Arial" charset="0"/>
              <a:ea typeface="Arial" charset="0"/>
              <a:cs typeface="Arial" charset="0"/>
              <a:sym typeface="Oswald"/>
            </a:endParaRPr>
          </a:p>
        </p:txBody>
      </p:sp>
    </p:spTree>
    <p:extLst>
      <p:ext uri="{BB962C8B-B14F-4D97-AF65-F5344CB8AC3E}">
        <p14:creationId xmlns:p14="http://schemas.microsoft.com/office/powerpoint/2010/main" val="15944914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Shape 505"/>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INTRODUCTION</a:t>
            </a:r>
          </a:p>
        </p:txBody>
      </p:sp>
      <p:sp>
        <p:nvSpPr>
          <p:cNvPr id="506" name="Shape 506"/>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Arial" charset="0"/>
              <a:ea typeface="Arial" charset="0"/>
              <a:cs typeface="Arial" charset="0"/>
              <a:sym typeface="Oswald"/>
            </a:endParaRPr>
          </a:p>
          <a:p>
            <a:pPr marL="0" marR="0" lvl="0" indent="0" algn="l" rtl="0">
              <a:lnSpc>
                <a:spcPct val="88333"/>
              </a:lnSpc>
              <a:spcBef>
                <a:spcPts val="0"/>
              </a:spcBef>
              <a:buSzPct val="25000"/>
              <a:buNone/>
            </a:pPr>
            <a:r>
              <a:rPr lang="en-US" sz="9600" b="1" dirty="0" smtClean="0">
                <a:solidFill>
                  <a:srgbClr val="FFFFFF"/>
                </a:solidFill>
                <a:latin typeface="Arial" charset="0"/>
                <a:ea typeface="Arial" charset="0"/>
                <a:cs typeface="Arial" charset="0"/>
                <a:sym typeface="Oswald"/>
              </a:rPr>
              <a:t>DIMENSION REDUCTION</a:t>
            </a:r>
            <a:endParaRPr lang="en-US" sz="9600" b="1" dirty="0">
              <a:solidFill>
                <a:srgbClr val="FFFFFF"/>
              </a:solidFill>
              <a:latin typeface="Arial" charset="0"/>
              <a:ea typeface="Arial" charset="0"/>
              <a:cs typeface="Arial" charset="0"/>
              <a:sym typeface="Oswald"/>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Shape 51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Arial" charset="0"/>
                <a:ea typeface="Arial" charset="0"/>
                <a:cs typeface="Arial" charset="0"/>
                <a:sym typeface="Oswald"/>
              </a:rPr>
              <a:t>WHAT IS DIMENSION REDUCTION?</a:t>
            </a:r>
            <a:endParaRPr lang="en-US" sz="3200" b="1" dirty="0">
              <a:latin typeface="Arial" charset="0"/>
              <a:ea typeface="Arial" charset="0"/>
              <a:cs typeface="Arial" charset="0"/>
              <a:sym typeface="Oswald"/>
            </a:endParaRPr>
          </a:p>
        </p:txBody>
      </p:sp>
      <p:sp>
        <p:nvSpPr>
          <p:cNvPr id="512" name="Shape 512"/>
          <p:cNvSpPr txBox="1">
            <a:spLocks noGrp="1"/>
          </p:cNvSpPr>
          <p:nvPr>
            <p:ph type="body" idx="1"/>
          </p:nvPr>
        </p:nvSpPr>
        <p:spPr>
          <a:xfrm>
            <a:off x="635000" y="1757083"/>
            <a:ext cx="11734800" cy="3263153"/>
          </a:xfrm>
          <a:prstGeom prst="rect">
            <a:avLst/>
          </a:prstGeom>
          <a:noFill/>
          <a:ln>
            <a:noFill/>
          </a:ln>
        </p:spPr>
        <p:txBody>
          <a:bodyPr lIns="0" tIns="0" rIns="0" bIns="0" anchor="t" anchorCtr="0">
            <a:noAutofit/>
          </a:bodyPr>
          <a:lstStyle/>
          <a:p>
            <a:r>
              <a:rPr lang="en-US" sz="3000" dirty="0"/>
              <a:t>A set of techniques for reducing the </a:t>
            </a:r>
            <a:r>
              <a:rPr lang="en-US" sz="3000" dirty="0" smtClean="0"/>
              <a:t>size (</a:t>
            </a:r>
            <a:r>
              <a:rPr lang="en-US" sz="3000" dirty="0"/>
              <a:t>in terms of features, </a:t>
            </a:r>
          </a:p>
          <a:p>
            <a:r>
              <a:rPr lang="en-US" sz="3000" dirty="0"/>
              <a:t>records, and/or bytes) of the </a:t>
            </a:r>
            <a:r>
              <a:rPr lang="en-US" sz="3000" dirty="0" smtClean="0"/>
              <a:t>dataset.</a:t>
            </a:r>
          </a:p>
          <a:p>
            <a:endParaRPr lang="en-US" sz="3000" dirty="0"/>
          </a:p>
          <a:p>
            <a:r>
              <a:rPr lang="en-US" sz="3200" dirty="0"/>
              <a:t>In general, the idea is to regard the dataset as a matrix and to decompose the matrix into simpler, meaningful pieces. </a:t>
            </a:r>
          </a:p>
          <a:p>
            <a:r>
              <a:rPr lang="en-US" sz="3000" dirty="0" smtClean="0"/>
              <a:t> </a:t>
            </a:r>
            <a:endParaRPr lang="en-US" sz="3000" dirty="0"/>
          </a:p>
          <a:p>
            <a:pPr marR="0" lvl="0" algn="l" rtl="0">
              <a:spcBef>
                <a:spcPts val="0"/>
              </a:spcBef>
              <a:buNone/>
            </a:pPr>
            <a:endParaRPr sz="3000" dirty="0">
              <a:latin typeface="Arial" charset="0"/>
              <a:ea typeface="Arial" charset="0"/>
              <a:cs typeface="Arial" charset="0"/>
              <a:sym typeface="Georgia"/>
            </a:endParaRPr>
          </a:p>
        </p:txBody>
      </p:sp>
    </p:spTree>
    <p:extLst>
      <p:ext uri="{BB962C8B-B14F-4D97-AF65-F5344CB8AC3E}">
        <p14:creationId xmlns:p14="http://schemas.microsoft.com/office/powerpoint/2010/main" val="12364975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Shape 51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Arial" charset="0"/>
                <a:ea typeface="Arial" charset="0"/>
                <a:cs typeface="Arial" charset="0"/>
                <a:sym typeface="Oswald"/>
              </a:rPr>
              <a:t>WHY USE DIMENSION REDUCTION?</a:t>
            </a:r>
            <a:endParaRPr lang="en-US" sz="3200" b="1" dirty="0">
              <a:latin typeface="Arial" charset="0"/>
              <a:ea typeface="Arial" charset="0"/>
              <a:cs typeface="Arial" charset="0"/>
              <a:sym typeface="Oswald"/>
            </a:endParaRPr>
          </a:p>
        </p:txBody>
      </p:sp>
      <p:sp>
        <p:nvSpPr>
          <p:cNvPr id="512" name="Shape 512"/>
          <p:cNvSpPr txBox="1">
            <a:spLocks noGrp="1"/>
          </p:cNvSpPr>
          <p:nvPr>
            <p:ph type="body" idx="1"/>
          </p:nvPr>
        </p:nvSpPr>
        <p:spPr>
          <a:xfrm>
            <a:off x="635000" y="1757083"/>
            <a:ext cx="11734800" cy="4392705"/>
          </a:xfrm>
          <a:prstGeom prst="rect">
            <a:avLst/>
          </a:prstGeom>
          <a:noFill/>
          <a:ln>
            <a:noFill/>
          </a:ln>
        </p:spPr>
        <p:txBody>
          <a:bodyPr lIns="0" tIns="0" rIns="0" bIns="0" anchor="t" anchorCtr="0">
            <a:noAutofit/>
          </a:bodyPr>
          <a:lstStyle/>
          <a:p>
            <a:pPr marL="514350" indent="-514350">
              <a:buAutoNum type="arabicParenR"/>
            </a:pPr>
            <a:r>
              <a:rPr lang="en-US" sz="3200" dirty="0" smtClean="0"/>
              <a:t>Reduce computational expense </a:t>
            </a:r>
          </a:p>
          <a:p>
            <a:pPr lvl="1" indent="0">
              <a:buNone/>
            </a:pPr>
            <a:r>
              <a:rPr lang="en-US" sz="3200" dirty="0" smtClean="0"/>
              <a:t>- (increases speed of models)</a:t>
            </a:r>
          </a:p>
          <a:p>
            <a:endParaRPr lang="en-US" sz="3200" dirty="0"/>
          </a:p>
          <a:p>
            <a:r>
              <a:rPr lang="en-US" sz="3200" dirty="0" smtClean="0"/>
              <a:t>2) Reduce </a:t>
            </a:r>
            <a:r>
              <a:rPr lang="en-US" sz="3200" dirty="0"/>
              <a:t>susceptibility to overfitting </a:t>
            </a:r>
          </a:p>
          <a:p>
            <a:endParaRPr lang="en-US" sz="3200" dirty="0" smtClean="0"/>
          </a:p>
          <a:p>
            <a:r>
              <a:rPr lang="en-US" sz="3200" dirty="0" smtClean="0"/>
              <a:t>3) Reduce </a:t>
            </a:r>
            <a:r>
              <a:rPr lang="en-US" sz="3200" dirty="0"/>
              <a:t>noise in the </a:t>
            </a:r>
            <a:r>
              <a:rPr lang="en-US" sz="3200" dirty="0" smtClean="0"/>
              <a:t>dataset</a:t>
            </a:r>
            <a:endParaRPr lang="en-US" sz="3200" dirty="0"/>
          </a:p>
          <a:p>
            <a:endParaRPr lang="en-US" sz="3200" dirty="0"/>
          </a:p>
          <a:p>
            <a:r>
              <a:rPr lang="en-US" sz="3200" dirty="0" smtClean="0"/>
              <a:t>4) Enhance </a:t>
            </a:r>
            <a:r>
              <a:rPr lang="en-US" sz="3200" dirty="0"/>
              <a:t>our intuition </a:t>
            </a:r>
          </a:p>
          <a:p>
            <a:pPr marR="0" lvl="0" algn="l" rtl="0">
              <a:spcBef>
                <a:spcPts val="0"/>
              </a:spcBef>
              <a:buNone/>
            </a:pPr>
            <a:endParaRPr sz="3000" dirty="0">
              <a:latin typeface="Arial" charset="0"/>
              <a:ea typeface="Arial" charset="0"/>
              <a:cs typeface="Arial" charset="0"/>
              <a:sym typeface="Georgia"/>
            </a:endParaRPr>
          </a:p>
        </p:txBody>
      </p:sp>
    </p:spTree>
    <p:extLst>
      <p:ext uri="{BB962C8B-B14F-4D97-AF65-F5344CB8AC3E}">
        <p14:creationId xmlns:p14="http://schemas.microsoft.com/office/powerpoint/2010/main" val="8946060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Shape 51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Arial" charset="0"/>
                <a:ea typeface="Arial" charset="0"/>
                <a:cs typeface="Arial" charset="0"/>
                <a:sym typeface="Oswald"/>
              </a:rPr>
              <a:t>GOAL of DIMENSION REDUCTION?</a:t>
            </a:r>
            <a:endParaRPr lang="en-US" sz="3200" b="1" dirty="0">
              <a:latin typeface="Arial" charset="0"/>
              <a:ea typeface="Arial" charset="0"/>
              <a:cs typeface="Arial" charset="0"/>
              <a:sym typeface="Oswald"/>
            </a:endParaRPr>
          </a:p>
        </p:txBody>
      </p:sp>
      <p:sp>
        <p:nvSpPr>
          <p:cNvPr id="512" name="Shape 512"/>
          <p:cNvSpPr txBox="1">
            <a:spLocks noGrp="1"/>
          </p:cNvSpPr>
          <p:nvPr>
            <p:ph type="body" idx="1"/>
          </p:nvPr>
        </p:nvSpPr>
        <p:spPr>
          <a:xfrm>
            <a:off x="635000" y="1757083"/>
            <a:ext cx="11734800" cy="4392705"/>
          </a:xfrm>
          <a:prstGeom prst="rect">
            <a:avLst/>
          </a:prstGeom>
          <a:noFill/>
          <a:ln>
            <a:noFill/>
          </a:ln>
        </p:spPr>
        <p:txBody>
          <a:bodyPr lIns="0" tIns="0" rIns="0" bIns="0" anchor="t" anchorCtr="0">
            <a:noAutofit/>
          </a:bodyPr>
          <a:lstStyle/>
          <a:p>
            <a:pPr marR="0" lvl="0" algn="l" rtl="0">
              <a:spcBef>
                <a:spcPts val="0"/>
              </a:spcBef>
              <a:buNone/>
            </a:pPr>
            <a:r>
              <a:rPr lang="en-US" sz="3000" dirty="0" smtClean="0">
                <a:latin typeface="Arial" charset="0"/>
                <a:ea typeface="Arial" charset="0"/>
                <a:cs typeface="Arial" charset="0"/>
                <a:sym typeface="Georgia"/>
              </a:rPr>
              <a:t>+ Take lots of variables</a:t>
            </a:r>
          </a:p>
          <a:p>
            <a:pPr marR="0" lvl="0" algn="l" rtl="0">
              <a:spcBef>
                <a:spcPts val="0"/>
              </a:spcBef>
              <a:buNone/>
            </a:pPr>
            <a:endParaRPr lang="en-US" sz="3000" dirty="0">
              <a:latin typeface="Arial" charset="0"/>
              <a:ea typeface="Arial" charset="0"/>
              <a:cs typeface="Arial" charset="0"/>
              <a:sym typeface="Georgia"/>
            </a:endParaRPr>
          </a:p>
          <a:p>
            <a:pPr marR="0" lvl="0" algn="l" rtl="0">
              <a:spcBef>
                <a:spcPts val="0"/>
              </a:spcBef>
              <a:buNone/>
            </a:pPr>
            <a:r>
              <a:rPr lang="en-US" sz="3000" dirty="0" smtClean="0">
                <a:latin typeface="Arial" charset="0"/>
                <a:ea typeface="Arial" charset="0"/>
                <a:cs typeface="Arial" charset="0"/>
                <a:sym typeface="Georgia"/>
              </a:rPr>
              <a:t>+ Reduce to just a handful!</a:t>
            </a:r>
          </a:p>
          <a:p>
            <a:pPr marR="0" lvl="0" algn="l" rtl="0">
              <a:spcBef>
                <a:spcPts val="0"/>
              </a:spcBef>
              <a:buNone/>
            </a:pPr>
            <a:endParaRPr lang="en-US" sz="3000" dirty="0">
              <a:latin typeface="Arial" charset="0"/>
              <a:ea typeface="Arial" charset="0"/>
              <a:cs typeface="Arial" charset="0"/>
              <a:sym typeface="Georgia"/>
            </a:endParaRPr>
          </a:p>
          <a:p>
            <a:pPr marR="0" lvl="0" algn="l" rtl="0">
              <a:spcBef>
                <a:spcPts val="0"/>
              </a:spcBef>
              <a:buNone/>
            </a:pPr>
            <a:r>
              <a:rPr lang="en-US" sz="3000" dirty="0" smtClean="0">
                <a:latin typeface="Arial" charset="0"/>
                <a:ea typeface="Arial" charset="0"/>
                <a:cs typeface="Arial" charset="0"/>
                <a:sym typeface="Georgia"/>
              </a:rPr>
              <a:t>+ Feature extraction!</a:t>
            </a:r>
            <a:endParaRPr sz="3000" dirty="0">
              <a:latin typeface="Arial" charset="0"/>
              <a:ea typeface="Arial" charset="0"/>
              <a:cs typeface="Arial" charset="0"/>
              <a:sym typeface="Georgia"/>
            </a:endParaRPr>
          </a:p>
        </p:txBody>
      </p:sp>
    </p:spTree>
    <p:extLst>
      <p:ext uri="{BB962C8B-B14F-4D97-AF65-F5344CB8AC3E}">
        <p14:creationId xmlns:p14="http://schemas.microsoft.com/office/powerpoint/2010/main" val="11210870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Shape 51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Arial" charset="0"/>
                <a:ea typeface="Arial" charset="0"/>
                <a:cs typeface="Arial" charset="0"/>
                <a:sym typeface="Oswald"/>
              </a:rPr>
              <a:t>APPLICATION OF DIMENSION REDUCTION?</a:t>
            </a:r>
            <a:endParaRPr lang="en-US" sz="3200" b="1" dirty="0">
              <a:latin typeface="Arial" charset="0"/>
              <a:ea typeface="Arial" charset="0"/>
              <a:cs typeface="Arial" charset="0"/>
              <a:sym typeface="Oswald"/>
            </a:endParaRPr>
          </a:p>
        </p:txBody>
      </p:sp>
      <p:sp>
        <p:nvSpPr>
          <p:cNvPr id="512" name="Shape 512"/>
          <p:cNvSpPr txBox="1">
            <a:spLocks noGrp="1"/>
          </p:cNvSpPr>
          <p:nvPr>
            <p:ph type="body" idx="1"/>
          </p:nvPr>
        </p:nvSpPr>
        <p:spPr>
          <a:xfrm>
            <a:off x="635000" y="1757083"/>
            <a:ext cx="11734800" cy="4392705"/>
          </a:xfrm>
          <a:prstGeom prst="rect">
            <a:avLst/>
          </a:prstGeom>
          <a:noFill/>
          <a:ln>
            <a:noFill/>
          </a:ln>
        </p:spPr>
        <p:txBody>
          <a:bodyPr lIns="0" tIns="0" rIns="0" bIns="0" anchor="t" anchorCtr="0">
            <a:noAutofit/>
          </a:bodyPr>
          <a:lstStyle/>
          <a:p>
            <a:pPr marL="457200" indent="-457200">
              <a:buFontTx/>
              <a:buChar char="-"/>
            </a:pPr>
            <a:r>
              <a:rPr lang="en-US" sz="3200" dirty="0" smtClean="0"/>
              <a:t>topic </a:t>
            </a:r>
            <a:r>
              <a:rPr lang="en-US" sz="3200" dirty="0"/>
              <a:t>models (document clustering) </a:t>
            </a:r>
            <a:endParaRPr lang="en-US" sz="3200" dirty="0" smtClean="0"/>
          </a:p>
          <a:p>
            <a:pPr marL="457200" indent="-457200">
              <a:buFontTx/>
              <a:buChar char="-"/>
            </a:pPr>
            <a:r>
              <a:rPr lang="en-US" sz="3200" dirty="0" smtClean="0"/>
              <a:t>image </a:t>
            </a:r>
            <a:r>
              <a:rPr lang="en-US" sz="3200" dirty="0"/>
              <a:t>recognition/computer vision </a:t>
            </a:r>
            <a:endParaRPr lang="en-US" sz="3200" dirty="0" smtClean="0"/>
          </a:p>
          <a:p>
            <a:pPr marL="457200" indent="-457200">
              <a:buFontTx/>
              <a:buChar char="-"/>
            </a:pPr>
            <a:r>
              <a:rPr lang="en-US" sz="3200" dirty="0" smtClean="0"/>
              <a:t>bioinformatics </a:t>
            </a:r>
            <a:r>
              <a:rPr lang="en-US" sz="3200" dirty="0"/>
              <a:t>(microarray </a:t>
            </a:r>
            <a:r>
              <a:rPr lang="en-US" sz="3200" dirty="0" smtClean="0"/>
              <a:t>analysis)</a:t>
            </a:r>
          </a:p>
          <a:p>
            <a:pPr marL="457200" indent="-457200">
              <a:buFontTx/>
              <a:buChar char="-"/>
            </a:pPr>
            <a:r>
              <a:rPr lang="en-US" sz="3200" dirty="0" smtClean="0"/>
              <a:t>speech </a:t>
            </a:r>
            <a:r>
              <a:rPr lang="en-US" sz="3200" dirty="0"/>
              <a:t>recognition </a:t>
            </a:r>
            <a:endParaRPr lang="en-US" sz="3200" dirty="0" smtClean="0"/>
          </a:p>
          <a:p>
            <a:pPr marL="457200" indent="-457200">
              <a:buFontTx/>
              <a:buChar char="-"/>
            </a:pPr>
            <a:r>
              <a:rPr lang="en-US" sz="3200" dirty="0" smtClean="0"/>
              <a:t>astronomy </a:t>
            </a:r>
            <a:r>
              <a:rPr lang="en-US" sz="3200" dirty="0"/>
              <a:t>(spectral data </a:t>
            </a:r>
            <a:r>
              <a:rPr lang="en-US" sz="3200" dirty="0" smtClean="0"/>
              <a:t>analysis)</a:t>
            </a:r>
          </a:p>
          <a:p>
            <a:pPr marL="457200" indent="-457200">
              <a:buFontTx/>
              <a:buChar char="-"/>
            </a:pPr>
            <a:r>
              <a:rPr lang="en-US" sz="3200" dirty="0" smtClean="0"/>
              <a:t>recommender systems! (remember the first slide!) </a:t>
            </a:r>
            <a:endParaRPr lang="en-US" sz="3200" dirty="0">
              <a:effectLst/>
            </a:endParaRPr>
          </a:p>
        </p:txBody>
      </p:sp>
    </p:spTree>
    <p:extLst>
      <p:ext uri="{BB962C8B-B14F-4D97-AF65-F5344CB8AC3E}">
        <p14:creationId xmlns:p14="http://schemas.microsoft.com/office/powerpoint/2010/main" val="7385935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Shape 505"/>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INTRODUCTION</a:t>
            </a:r>
          </a:p>
        </p:txBody>
      </p:sp>
      <p:sp>
        <p:nvSpPr>
          <p:cNvPr id="506" name="Shape 506"/>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Arial" charset="0"/>
              <a:ea typeface="Arial" charset="0"/>
              <a:cs typeface="Arial" charset="0"/>
              <a:sym typeface="Oswald"/>
            </a:endParaRPr>
          </a:p>
          <a:p>
            <a:pPr marL="0" marR="0" lvl="0" indent="0" algn="l" rtl="0">
              <a:lnSpc>
                <a:spcPct val="88333"/>
              </a:lnSpc>
              <a:spcBef>
                <a:spcPts val="0"/>
              </a:spcBef>
              <a:buSzPct val="25000"/>
              <a:buNone/>
            </a:pPr>
            <a:r>
              <a:rPr lang="en-US" sz="9600" b="1" dirty="0" smtClean="0">
                <a:solidFill>
                  <a:srgbClr val="FFFFFF"/>
                </a:solidFill>
                <a:latin typeface="Arial" charset="0"/>
                <a:ea typeface="Arial" charset="0"/>
                <a:cs typeface="Arial" charset="0"/>
                <a:sym typeface="Oswald"/>
              </a:rPr>
              <a:t>Principal Component Analysis</a:t>
            </a:r>
            <a:endParaRPr lang="en-US" sz="9600" b="1" dirty="0">
              <a:solidFill>
                <a:srgbClr val="FFFFFF"/>
              </a:solidFill>
              <a:latin typeface="Arial" charset="0"/>
              <a:ea typeface="Arial" charset="0"/>
              <a:cs typeface="Arial" charset="0"/>
              <a:sym typeface="Oswald"/>
            </a:endParaRPr>
          </a:p>
        </p:txBody>
      </p:sp>
    </p:spTree>
    <p:extLst>
      <p:ext uri="{BB962C8B-B14F-4D97-AF65-F5344CB8AC3E}">
        <p14:creationId xmlns:p14="http://schemas.microsoft.com/office/powerpoint/2010/main" val="15093870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Shape 51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Arial" charset="0"/>
                <a:ea typeface="Arial" charset="0"/>
                <a:cs typeface="Arial" charset="0"/>
                <a:sym typeface="Oswald"/>
              </a:rPr>
              <a:t>PCA: An introduction</a:t>
            </a:r>
            <a:endParaRPr lang="en-US" sz="3200" b="1" dirty="0">
              <a:latin typeface="Arial" charset="0"/>
              <a:ea typeface="Arial" charset="0"/>
              <a:cs typeface="Arial" charset="0"/>
              <a:sym typeface="Oswald"/>
            </a:endParaRPr>
          </a:p>
        </p:txBody>
      </p:sp>
      <p:sp>
        <p:nvSpPr>
          <p:cNvPr id="512" name="Shape 512"/>
          <p:cNvSpPr txBox="1">
            <a:spLocks noGrp="1"/>
          </p:cNvSpPr>
          <p:nvPr>
            <p:ph type="body" idx="1"/>
          </p:nvPr>
        </p:nvSpPr>
        <p:spPr>
          <a:xfrm>
            <a:off x="635006" y="1703294"/>
            <a:ext cx="11734800" cy="4589930"/>
          </a:xfrm>
          <a:prstGeom prst="rect">
            <a:avLst/>
          </a:prstGeom>
          <a:noFill/>
          <a:ln>
            <a:noFill/>
          </a:ln>
        </p:spPr>
        <p:txBody>
          <a:bodyPr lIns="0" tIns="0" rIns="0" bIns="0" anchor="t" anchorCtr="0">
            <a:noAutofit/>
          </a:bodyPr>
          <a:lstStyle/>
          <a:p>
            <a:pPr marR="0" lvl="0" algn="l" rtl="0">
              <a:spcBef>
                <a:spcPts val="0"/>
              </a:spcBef>
              <a:buNone/>
            </a:pPr>
            <a:r>
              <a:rPr lang="en-US" sz="2800" dirty="0" smtClean="0">
                <a:latin typeface="Arial" charset="0"/>
                <a:ea typeface="Arial" charset="0"/>
                <a:cs typeface="Arial" charset="0"/>
                <a:sym typeface="Georgia"/>
              </a:rPr>
              <a:t>+ Imagine hundreds of X variables that are all related to each other</a:t>
            </a:r>
          </a:p>
          <a:p>
            <a:pPr marR="0" lvl="0" algn="l" rtl="0">
              <a:spcBef>
                <a:spcPts val="0"/>
              </a:spcBef>
              <a:buNone/>
            </a:pPr>
            <a:endParaRPr lang="en-US" sz="2800" dirty="0">
              <a:latin typeface="Arial" charset="0"/>
              <a:ea typeface="Arial" charset="0"/>
              <a:cs typeface="Arial" charset="0"/>
              <a:sym typeface="Georgia"/>
            </a:endParaRPr>
          </a:p>
          <a:p>
            <a:pPr marR="0" lvl="0" algn="l" rtl="0">
              <a:spcBef>
                <a:spcPts val="0"/>
              </a:spcBef>
              <a:buNone/>
            </a:pPr>
            <a:r>
              <a:rPr lang="en-US" sz="2800" dirty="0" smtClean="0">
                <a:latin typeface="Arial" charset="0"/>
                <a:ea typeface="Arial" charset="0"/>
                <a:cs typeface="Arial" charset="0"/>
                <a:sym typeface="Georgia"/>
              </a:rPr>
              <a:t>+ You could add them all into an analysis</a:t>
            </a:r>
          </a:p>
          <a:p>
            <a:pPr marR="0" lvl="0" algn="l" rtl="0">
              <a:spcBef>
                <a:spcPts val="0"/>
              </a:spcBef>
              <a:buNone/>
            </a:pPr>
            <a:r>
              <a:rPr lang="en-US" sz="2800" dirty="0">
                <a:latin typeface="Arial" charset="0"/>
                <a:ea typeface="Arial" charset="0"/>
                <a:cs typeface="Arial" charset="0"/>
                <a:sym typeface="Georgia"/>
              </a:rPr>
              <a:t>	</a:t>
            </a:r>
            <a:r>
              <a:rPr lang="en-US" sz="2800" dirty="0" smtClean="0">
                <a:latin typeface="Arial" charset="0"/>
                <a:ea typeface="Arial" charset="0"/>
                <a:cs typeface="Arial" charset="0"/>
                <a:sym typeface="Georgia"/>
              </a:rPr>
              <a:t>- But </a:t>
            </a:r>
            <a:r>
              <a:rPr lang="en-US" sz="2800" dirty="0" err="1" smtClean="0">
                <a:latin typeface="Arial" charset="0"/>
                <a:ea typeface="Arial" charset="0"/>
                <a:cs typeface="Arial" charset="0"/>
                <a:sym typeface="Georgia"/>
              </a:rPr>
              <a:t>multicolinearity</a:t>
            </a:r>
            <a:r>
              <a:rPr lang="en-US" sz="2800" dirty="0" smtClean="0">
                <a:latin typeface="Arial" charset="0"/>
                <a:ea typeface="Arial" charset="0"/>
                <a:cs typeface="Arial" charset="0"/>
                <a:sym typeface="Georgia"/>
              </a:rPr>
              <a:t>! </a:t>
            </a:r>
          </a:p>
          <a:p>
            <a:pPr marR="0" lvl="0" algn="l" rtl="0">
              <a:spcBef>
                <a:spcPts val="0"/>
              </a:spcBef>
              <a:buNone/>
            </a:pPr>
            <a:r>
              <a:rPr lang="en-US" sz="2800" dirty="0">
                <a:latin typeface="Arial" charset="0"/>
                <a:ea typeface="Arial" charset="0"/>
                <a:cs typeface="Arial" charset="0"/>
                <a:sym typeface="Georgia"/>
              </a:rPr>
              <a:t>	</a:t>
            </a:r>
            <a:r>
              <a:rPr lang="en-US" sz="2800" dirty="0" smtClean="0">
                <a:latin typeface="Arial" charset="0"/>
                <a:ea typeface="Arial" charset="0"/>
                <a:cs typeface="Arial" charset="0"/>
                <a:sym typeface="Georgia"/>
              </a:rPr>
              <a:t>- Plus it’s super slow! </a:t>
            </a:r>
          </a:p>
          <a:p>
            <a:pPr marR="0" lvl="0" algn="l" rtl="0">
              <a:spcBef>
                <a:spcPts val="0"/>
              </a:spcBef>
              <a:buNone/>
            </a:pPr>
            <a:endParaRPr lang="en-US" sz="2800" dirty="0">
              <a:latin typeface="Arial" charset="0"/>
              <a:ea typeface="Arial" charset="0"/>
              <a:cs typeface="Arial" charset="0"/>
              <a:sym typeface="Georgia"/>
            </a:endParaRPr>
          </a:p>
          <a:p>
            <a:pPr marR="0" lvl="0" algn="l" rtl="0">
              <a:spcBef>
                <a:spcPts val="0"/>
              </a:spcBef>
              <a:buNone/>
            </a:pPr>
            <a:r>
              <a:rPr lang="en-US" sz="2800" dirty="0" smtClean="0">
                <a:latin typeface="Arial" charset="0"/>
                <a:ea typeface="Arial" charset="0"/>
                <a:cs typeface="Arial" charset="0"/>
                <a:sym typeface="Georgia"/>
              </a:rPr>
              <a:t>+ If only you could extract the ”overlap” between them!</a:t>
            </a:r>
          </a:p>
          <a:p>
            <a:pPr marR="0" lvl="0" algn="l" rtl="0">
              <a:spcBef>
                <a:spcPts val="0"/>
              </a:spcBef>
              <a:buNone/>
            </a:pPr>
            <a:endParaRPr lang="en-US" sz="2800" dirty="0">
              <a:latin typeface="Arial" charset="0"/>
              <a:ea typeface="Arial" charset="0"/>
              <a:cs typeface="Arial" charset="0"/>
              <a:sym typeface="Georgia"/>
            </a:endParaRPr>
          </a:p>
          <a:p>
            <a:pPr marR="0" lvl="0" algn="l" rtl="0">
              <a:spcBef>
                <a:spcPts val="0"/>
              </a:spcBef>
              <a:buNone/>
            </a:pPr>
            <a:r>
              <a:rPr lang="en-US" sz="2800" dirty="0" smtClean="0">
                <a:latin typeface="Arial" charset="0"/>
                <a:ea typeface="Arial" charset="0"/>
                <a:cs typeface="Arial" charset="0"/>
                <a:sym typeface="Georgia"/>
              </a:rPr>
              <a:t>+ Today you can! With PCA! </a:t>
            </a:r>
            <a:endParaRPr sz="2800" dirty="0">
              <a:latin typeface="Arial" charset="0"/>
              <a:ea typeface="Arial" charset="0"/>
              <a:cs typeface="Arial" charset="0"/>
              <a:sym typeface="Georgia"/>
            </a:endParaRPr>
          </a:p>
        </p:txBody>
      </p:sp>
    </p:spTree>
    <p:extLst>
      <p:ext uri="{BB962C8B-B14F-4D97-AF65-F5344CB8AC3E}">
        <p14:creationId xmlns:p14="http://schemas.microsoft.com/office/powerpoint/2010/main" val="1810686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Shape 51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endParaRPr lang="en-US" sz="3200" b="1" dirty="0">
              <a:latin typeface="Arial" charset="0"/>
              <a:ea typeface="Arial" charset="0"/>
              <a:cs typeface="Arial" charset="0"/>
              <a:sym typeface="Oswald"/>
            </a:endParaRPr>
          </a:p>
        </p:txBody>
      </p:sp>
      <p:sp>
        <p:nvSpPr>
          <p:cNvPr id="4" name="Shape 51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Arial" charset="0"/>
                <a:ea typeface="Arial" charset="0"/>
                <a:cs typeface="Arial" charset="0"/>
                <a:sym typeface="Oswald"/>
              </a:rPr>
              <a:t>PCA: VOCABULARY</a:t>
            </a:r>
            <a:endParaRPr lang="en-US" sz="3200" b="1" dirty="0">
              <a:latin typeface="Arial" charset="0"/>
              <a:ea typeface="Arial" charset="0"/>
              <a:cs typeface="Arial" charset="0"/>
              <a:sym typeface="Oswald"/>
            </a:endParaRPr>
          </a:p>
        </p:txBody>
      </p:sp>
      <p:sp>
        <p:nvSpPr>
          <p:cNvPr id="5" name="Text Placeholder 1"/>
          <p:cNvSpPr>
            <a:spLocks noGrp="1"/>
          </p:cNvSpPr>
          <p:nvPr>
            <p:ph type="body" idx="1"/>
          </p:nvPr>
        </p:nvSpPr>
        <p:spPr>
          <a:xfrm>
            <a:off x="632056" y="1810872"/>
            <a:ext cx="11734801" cy="4412128"/>
          </a:xfrm>
        </p:spPr>
        <p:txBody>
          <a:bodyPr/>
          <a:lstStyle/>
          <a:p>
            <a:pPr marL="342900" indent="-342900">
              <a:buAutoNum type="arabicParenR"/>
            </a:pPr>
            <a:r>
              <a:rPr lang="en-US" sz="3000" dirty="0" smtClean="0"/>
              <a:t> Eigenvalue</a:t>
            </a:r>
          </a:p>
          <a:p>
            <a:pPr marL="1003300" lvl="1" indent="-342900"/>
            <a:r>
              <a:rPr lang="en-US" sz="3000" dirty="0" smtClean="0"/>
              <a:t>Denotes strength of a component</a:t>
            </a:r>
          </a:p>
          <a:p>
            <a:pPr marL="1003300" lvl="1" indent="-342900"/>
            <a:endParaRPr lang="en-US" sz="3000" dirty="0"/>
          </a:p>
          <a:p>
            <a:pPr marL="342900" indent="-342900">
              <a:buAutoNum type="arabicParenR"/>
            </a:pPr>
            <a:r>
              <a:rPr lang="en-US" sz="3000" dirty="0" smtClean="0"/>
              <a:t> Eigenvector</a:t>
            </a:r>
          </a:p>
          <a:p>
            <a:pPr marL="1003300" lvl="1" indent="-342900"/>
            <a:r>
              <a:rPr lang="en-US" sz="3000" dirty="0" smtClean="0"/>
              <a:t>Denotes the direction of a component</a:t>
            </a:r>
          </a:p>
          <a:p>
            <a:pPr marL="1003300" lvl="1" indent="-342900"/>
            <a:r>
              <a:rPr lang="en-US" sz="3000" dirty="0" smtClean="0"/>
              <a:t>Always “orthogonal” to each other</a:t>
            </a:r>
          </a:p>
        </p:txBody>
      </p:sp>
    </p:spTree>
    <p:extLst>
      <p:ext uri="{BB962C8B-B14F-4D97-AF65-F5344CB8AC3E}">
        <p14:creationId xmlns:p14="http://schemas.microsoft.com/office/powerpoint/2010/main" val="1757708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3835" y="1323040"/>
            <a:ext cx="7661836" cy="5746377"/>
          </a:xfrm>
          <a:prstGeom prst="rect">
            <a:avLst/>
          </a:prstGeom>
        </p:spPr>
      </p:pic>
      <p:sp>
        <p:nvSpPr>
          <p:cNvPr id="6" name="Shape 51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Arial" charset="0"/>
                <a:ea typeface="Arial" charset="0"/>
                <a:cs typeface="Arial" charset="0"/>
                <a:sym typeface="Oswald"/>
              </a:rPr>
              <a:t>PCA: EXTRACTING TWO COMPONENTS</a:t>
            </a:r>
            <a:endParaRPr lang="en-US" sz="3200" b="1" dirty="0">
              <a:latin typeface="Arial" charset="0"/>
              <a:ea typeface="Arial" charset="0"/>
              <a:cs typeface="Arial" charset="0"/>
              <a:sym typeface="Oswald"/>
            </a:endParaRPr>
          </a:p>
        </p:txBody>
      </p:sp>
      <p:sp>
        <p:nvSpPr>
          <p:cNvPr id="2" name="TextBox 1"/>
          <p:cNvSpPr txBox="1"/>
          <p:nvPr/>
        </p:nvSpPr>
        <p:spPr>
          <a:xfrm>
            <a:off x="10461356" y="3301139"/>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1579855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6" name="Shape 51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Arial" charset="0"/>
                <a:ea typeface="Arial" charset="0"/>
                <a:cs typeface="Arial" charset="0"/>
                <a:sym typeface="Oswald"/>
              </a:rPr>
              <a:t>PCA: </a:t>
            </a:r>
            <a:r>
              <a:rPr lang="en-US" sz="3200" b="1" dirty="0" smtClean="0">
                <a:latin typeface="Arial" charset="0"/>
                <a:ea typeface="Arial" charset="0"/>
                <a:cs typeface="Arial" charset="0"/>
                <a:sym typeface="Oswald"/>
              </a:rPr>
              <a:t>HOW MANY COMPONENTS?</a:t>
            </a:r>
            <a:endParaRPr lang="en-US" sz="3200" b="1" dirty="0">
              <a:latin typeface="Arial" charset="0"/>
              <a:ea typeface="Arial" charset="0"/>
              <a:cs typeface="Arial" charset="0"/>
              <a:sym typeface="Oswa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1344" y="1332854"/>
            <a:ext cx="8347593" cy="5680129"/>
          </a:xfrm>
          <a:prstGeom prst="rect">
            <a:avLst/>
          </a:prstGeom>
        </p:spPr>
      </p:pic>
    </p:spTree>
    <p:extLst>
      <p:ext uri="{BB962C8B-B14F-4D97-AF65-F5344CB8AC3E}">
        <p14:creationId xmlns:p14="http://schemas.microsoft.com/office/powerpoint/2010/main" val="19278537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Shape 814"/>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Natural language processing (NLP) is the task of pulling meaning and information from text</a:t>
            </a:r>
            <a:r>
              <a:rPr lang="en-US" sz="2800" dirty="0" smtClean="0">
                <a:latin typeface="Arial" charset="0"/>
                <a:ea typeface="Arial" charset="0"/>
                <a:cs typeface="Arial" charset="0"/>
                <a:sym typeface="Georgia"/>
              </a:rPr>
              <a:t>.</a:t>
            </a:r>
          </a:p>
          <a:p>
            <a:pPr marL="203200" marR="0" lvl="0" indent="-256540" algn="l" rtl="0">
              <a:spcBef>
                <a:spcPts val="0"/>
              </a:spcBef>
              <a:buSzPct val="100000"/>
              <a:buFont typeface="Georgia"/>
              <a:buChar char="‣"/>
            </a:pPr>
            <a:endParaRPr lang="en-US"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smtClean="0">
                <a:latin typeface="Arial" charset="0"/>
                <a:ea typeface="Arial" charset="0"/>
                <a:cs typeface="Arial" charset="0"/>
                <a:sym typeface="Georgia"/>
              </a:rPr>
              <a:t>Steps:</a:t>
            </a:r>
          </a:p>
          <a:p>
            <a:pPr marL="1121410" lvl="1" indent="-514350">
              <a:buSzPct val="100000"/>
              <a:buFont typeface="+mj-lt"/>
              <a:buAutoNum type="arabicPeriod"/>
            </a:pPr>
            <a:r>
              <a:rPr lang="en-US" sz="2800" dirty="0" smtClean="0">
                <a:latin typeface="Arial" charset="0"/>
                <a:ea typeface="Arial" charset="0"/>
                <a:cs typeface="Arial" charset="0"/>
                <a:sym typeface="Georgia"/>
              </a:rPr>
              <a:t>RAW TEXT </a:t>
            </a:r>
          </a:p>
          <a:p>
            <a:pPr marL="1121410" lvl="1" indent="-514350">
              <a:buSzPct val="100000"/>
              <a:buFont typeface="+mj-lt"/>
              <a:buAutoNum type="arabicPeriod"/>
            </a:pPr>
            <a:r>
              <a:rPr lang="en-US" sz="2800" dirty="0" smtClean="0">
                <a:latin typeface="Arial" charset="0"/>
                <a:ea typeface="Arial" charset="0"/>
                <a:cs typeface="Arial" charset="0"/>
                <a:sym typeface="Georgia"/>
              </a:rPr>
              <a:t>Tokenization,</a:t>
            </a:r>
          </a:p>
          <a:p>
            <a:pPr marL="1121410" lvl="1" indent="-514350">
              <a:buSzPct val="100000"/>
              <a:buFont typeface="+mj-lt"/>
              <a:buAutoNum type="arabicPeriod"/>
            </a:pPr>
            <a:r>
              <a:rPr lang="en-US" sz="2800" dirty="0">
                <a:latin typeface="Arial" charset="0"/>
                <a:ea typeface="Arial" charset="0"/>
                <a:cs typeface="Arial" charset="0"/>
                <a:sym typeface="Georgia"/>
              </a:rPr>
              <a:t>S</a:t>
            </a:r>
            <a:r>
              <a:rPr lang="en-US" sz="2800" dirty="0" smtClean="0">
                <a:latin typeface="Arial" charset="0"/>
                <a:ea typeface="Arial" charset="0"/>
                <a:cs typeface="Arial" charset="0"/>
                <a:sym typeface="Georgia"/>
              </a:rPr>
              <a:t>temming / lemmatization</a:t>
            </a:r>
          </a:p>
          <a:p>
            <a:pPr marL="1121410" lvl="1" indent="-514350">
              <a:buSzPct val="100000"/>
              <a:buFont typeface="+mj-lt"/>
              <a:buAutoNum type="arabicPeriod"/>
            </a:pPr>
            <a:r>
              <a:rPr lang="en-US" sz="2800" dirty="0" smtClean="0">
                <a:latin typeface="Arial" charset="0"/>
                <a:ea typeface="Arial" charset="0"/>
                <a:cs typeface="Arial" charset="0"/>
                <a:sym typeface="Georgia"/>
              </a:rPr>
              <a:t>Vectorization</a:t>
            </a:r>
            <a:endParaRPr lang="en-US" sz="2800" dirty="0">
              <a:latin typeface="Arial" charset="0"/>
              <a:ea typeface="Arial" charset="0"/>
              <a:cs typeface="Arial" charset="0"/>
              <a:sym typeface="Georgia"/>
            </a:endParaRPr>
          </a:p>
          <a:p>
            <a:pPr marL="1121410" lvl="1" indent="-514350">
              <a:buSzPct val="100000"/>
              <a:buFont typeface="+mj-lt"/>
              <a:buAutoNum type="arabicPeriod"/>
            </a:pPr>
            <a:endParaRPr lang="en-US" sz="2800" dirty="0">
              <a:latin typeface="Arial" charset="0"/>
              <a:ea typeface="Arial" charset="0"/>
              <a:cs typeface="Arial" charset="0"/>
              <a:sym typeface="Georgia"/>
            </a:endParaRPr>
          </a:p>
          <a:p>
            <a:pPr marL="1121410" lvl="1" indent="-514350">
              <a:buSzPct val="100000"/>
              <a:buFont typeface="+mj-lt"/>
              <a:buAutoNum type="arabicPeriod"/>
            </a:pPr>
            <a:r>
              <a:rPr lang="en-US" sz="2800" dirty="0" smtClean="0">
                <a:latin typeface="Arial" charset="0"/>
                <a:ea typeface="Arial" charset="0"/>
                <a:cs typeface="Arial" charset="0"/>
                <a:sym typeface="Georgia"/>
              </a:rPr>
              <a:t>Then we run a model of our choosing</a:t>
            </a:r>
          </a:p>
          <a:p>
            <a:pPr marL="203200" marR="0" lvl="0" indent="-256540" algn="l" rtl="0">
              <a:spcBef>
                <a:spcPts val="0"/>
              </a:spcBef>
              <a:buSzPct val="100000"/>
              <a:buFont typeface="Georgia"/>
              <a:buChar char="‣"/>
            </a:pPr>
            <a:endParaRPr lang="en-US" sz="2800" dirty="0" smtClean="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smtClean="0">
                <a:latin typeface="Arial" charset="0"/>
                <a:ea typeface="Arial" charset="0"/>
                <a:cs typeface="Arial" charset="0"/>
                <a:sym typeface="Georgia"/>
              </a:rPr>
              <a:t>In </a:t>
            </a:r>
            <a:r>
              <a:rPr lang="en-US" sz="2800" dirty="0" err="1">
                <a:latin typeface="Arial" charset="0"/>
                <a:ea typeface="Arial" charset="0"/>
                <a:cs typeface="Arial" charset="0"/>
                <a:sym typeface="Georgia"/>
              </a:rPr>
              <a:t>scikit</a:t>
            </a:r>
            <a:r>
              <a:rPr lang="en-US" sz="2800" dirty="0">
                <a:latin typeface="Arial" charset="0"/>
                <a:ea typeface="Arial" charset="0"/>
                <a:cs typeface="Arial" charset="0"/>
                <a:sym typeface="Georgia"/>
              </a:rPr>
              <a:t>-learn, we </a:t>
            </a:r>
            <a:r>
              <a:rPr lang="en-US" sz="2800" dirty="0" smtClean="0">
                <a:latin typeface="Arial" charset="0"/>
                <a:ea typeface="Arial" charset="0"/>
                <a:cs typeface="Arial" charset="0"/>
                <a:sym typeface="Georgia"/>
              </a:rPr>
              <a:t>learned about:</a:t>
            </a:r>
          </a:p>
          <a:p>
            <a:pPr marL="863600" lvl="1" indent="-256540">
              <a:buSzPct val="100000"/>
              <a:buFont typeface="Georgia"/>
              <a:buChar char="‣"/>
            </a:pPr>
            <a:r>
              <a:rPr lang="en-US" sz="2800" dirty="0" err="1" smtClean="0">
                <a:latin typeface="Arial" charset="0"/>
                <a:ea typeface="Arial" charset="0"/>
                <a:cs typeface="Arial" charset="0"/>
                <a:sym typeface="Consolas"/>
              </a:rPr>
              <a:t>CountVectorizer</a:t>
            </a:r>
            <a:r>
              <a:rPr lang="en-US" sz="2800" dirty="0" smtClean="0">
                <a:latin typeface="Arial" charset="0"/>
                <a:ea typeface="Arial" charset="0"/>
                <a:cs typeface="Arial" charset="0"/>
                <a:sym typeface="Georgia"/>
              </a:rPr>
              <a:t> </a:t>
            </a:r>
            <a:r>
              <a:rPr lang="en-US" sz="2800" dirty="0">
                <a:latin typeface="Arial" charset="0"/>
                <a:ea typeface="Arial" charset="0"/>
                <a:cs typeface="Arial" charset="0"/>
                <a:sym typeface="Georgia"/>
              </a:rPr>
              <a:t>and </a:t>
            </a:r>
            <a:r>
              <a:rPr lang="en-US" sz="2800" dirty="0" err="1" smtClean="0">
                <a:latin typeface="Arial" charset="0"/>
                <a:ea typeface="Arial" charset="0"/>
                <a:cs typeface="Arial" charset="0"/>
                <a:sym typeface="Consolas"/>
              </a:rPr>
              <a:t>TfIdfVectorizer</a:t>
            </a:r>
            <a:endParaRPr lang="en-US" sz="2800" dirty="0">
              <a:latin typeface="Arial" charset="0"/>
              <a:ea typeface="Arial" charset="0"/>
              <a:cs typeface="Arial" charset="0"/>
              <a:sym typeface="Georgia"/>
            </a:endParaRPr>
          </a:p>
          <a:p>
            <a:pPr marR="0" lvl="0" algn="l" rtl="0">
              <a:spcBef>
                <a:spcPts val="1000"/>
              </a:spcBef>
              <a:buNone/>
            </a:pPr>
            <a:endParaRPr sz="2800" dirty="0">
              <a:latin typeface="Arial" charset="0"/>
              <a:ea typeface="Arial" charset="0"/>
              <a:cs typeface="Arial" charset="0"/>
              <a:sym typeface="Georgia"/>
            </a:endParaRPr>
          </a:p>
        </p:txBody>
      </p:sp>
      <p:sp>
        <p:nvSpPr>
          <p:cNvPr id="815" name="Shape 815"/>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LET’S REVIEW</a:t>
            </a:r>
          </a:p>
        </p:txBody>
      </p:sp>
    </p:spTree>
    <p:extLst>
      <p:ext uri="{BB962C8B-B14F-4D97-AF65-F5344CB8AC3E}">
        <p14:creationId xmlns:p14="http://schemas.microsoft.com/office/powerpoint/2010/main" val="13761596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Shape 568"/>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DIMENSIONALITY REDUCTION IN TEXT REPRESENTATION</a:t>
            </a:r>
          </a:p>
        </p:txBody>
      </p:sp>
      <p:sp>
        <p:nvSpPr>
          <p:cNvPr id="569" name="Shape 569"/>
          <p:cNvSpPr txBox="1">
            <a:spLocks noGrp="1"/>
          </p:cNvSpPr>
          <p:nvPr>
            <p:ph type="body" idx="1"/>
          </p:nvPr>
        </p:nvSpPr>
        <p:spPr>
          <a:xfrm>
            <a:off x="635000" y="1292775"/>
            <a:ext cx="11734800" cy="3241800"/>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There are many techniques to do this automatically and most follow a very similar approach.</a:t>
            </a:r>
          </a:p>
          <a:p>
            <a:pPr marR="0" lvl="0" algn="l" rtl="0">
              <a:spcBef>
                <a:spcPts val="0"/>
              </a:spcBef>
              <a:buNone/>
            </a:pPr>
            <a:endParaRPr sz="2800" dirty="0">
              <a:latin typeface="Arial" charset="0"/>
              <a:ea typeface="Arial" charset="0"/>
              <a:cs typeface="Arial" charset="0"/>
              <a:sym typeface="Georgia"/>
            </a:endParaRPr>
          </a:p>
          <a:p>
            <a:pPr marR="0" lvl="1" algn="l" rtl="0">
              <a:spcBef>
                <a:spcPts val="0"/>
              </a:spcBef>
              <a:buSzPct val="100000"/>
              <a:buFont typeface="Georgia"/>
              <a:buAutoNum type="alphaLcPeriod"/>
            </a:pPr>
            <a:r>
              <a:rPr lang="en-US" sz="2800" dirty="0">
                <a:latin typeface="Arial" charset="0"/>
                <a:ea typeface="Arial" charset="0"/>
                <a:cs typeface="Arial" charset="0"/>
                <a:sym typeface="Georgia"/>
              </a:rPr>
              <a:t>Identify correlated columns.</a:t>
            </a:r>
          </a:p>
          <a:p>
            <a:pPr marR="0" lvl="1" algn="l" rtl="0">
              <a:spcBef>
                <a:spcPts val="0"/>
              </a:spcBef>
              <a:buSzPct val="100000"/>
              <a:buFont typeface="Georgia"/>
              <a:buAutoNum type="alphaLcPeriod"/>
            </a:pPr>
            <a:endParaRPr lang="en-US" sz="2800" dirty="0">
              <a:latin typeface="Arial" charset="0"/>
              <a:ea typeface="Arial" charset="0"/>
              <a:cs typeface="Arial" charset="0"/>
              <a:sym typeface="Georgia"/>
            </a:endParaRPr>
          </a:p>
          <a:p>
            <a:pPr marR="0" lvl="1" algn="l" rtl="0">
              <a:spcBef>
                <a:spcPts val="0"/>
              </a:spcBef>
              <a:buSzPct val="100000"/>
              <a:buFont typeface="Georgia"/>
              <a:buAutoNum type="alphaLcPeriod"/>
            </a:pPr>
            <a:r>
              <a:rPr lang="en-US" sz="2800" dirty="0" smtClean="0">
                <a:latin typeface="Arial" charset="0"/>
                <a:ea typeface="Arial" charset="0"/>
                <a:cs typeface="Arial" charset="0"/>
                <a:sym typeface="Georgia"/>
              </a:rPr>
              <a:t>Replace </a:t>
            </a:r>
            <a:r>
              <a:rPr lang="en-US" sz="2800" dirty="0">
                <a:latin typeface="Arial" charset="0"/>
                <a:ea typeface="Arial" charset="0"/>
                <a:cs typeface="Arial" charset="0"/>
                <a:sym typeface="Georgia"/>
              </a:rPr>
              <a:t>them with a new column that encapsulates the others.</a:t>
            </a:r>
          </a:p>
          <a:p>
            <a:pPr marR="0" lvl="0" algn="l" rtl="0">
              <a:spcBef>
                <a:spcPts val="0"/>
              </a:spcBef>
              <a:buNone/>
            </a:pPr>
            <a:endParaRPr sz="2800" dirty="0">
              <a:latin typeface="Arial" charset="0"/>
              <a:ea typeface="Arial" charset="0"/>
              <a:cs typeface="Arial" charset="0"/>
              <a:sym typeface="Georgia"/>
            </a:endParaRPr>
          </a:p>
          <a:p>
            <a:pPr marR="0" lvl="0" algn="l" rtl="0">
              <a:spcBef>
                <a:spcPts val="0"/>
              </a:spcBef>
              <a:buNone/>
            </a:pPr>
            <a:endParaRPr sz="2800" dirty="0">
              <a:latin typeface="Arial" charset="0"/>
              <a:ea typeface="Arial" charset="0"/>
              <a:cs typeface="Arial" charset="0"/>
              <a:sym typeface="Georgia"/>
            </a:endParaRPr>
          </a:p>
          <a:p>
            <a:pPr marR="0" lvl="0" algn="l" rtl="0">
              <a:spcBef>
                <a:spcPts val="0"/>
              </a:spcBef>
              <a:buNone/>
            </a:pPr>
            <a:endParaRPr sz="2800" dirty="0">
              <a:latin typeface="Arial" charset="0"/>
              <a:ea typeface="Arial" charset="0"/>
              <a:cs typeface="Arial" charset="0"/>
              <a:sym typeface="Georgia"/>
            </a:endParaRPr>
          </a:p>
        </p:txBody>
      </p:sp>
      <p:graphicFrame>
        <p:nvGraphicFramePr>
          <p:cNvPr id="570" name="Shape 570"/>
          <p:cNvGraphicFramePr/>
          <p:nvPr/>
        </p:nvGraphicFramePr>
        <p:xfrm>
          <a:off x="891125" y="4688325"/>
          <a:ext cx="5015750" cy="2072520"/>
        </p:xfrm>
        <a:graphic>
          <a:graphicData uri="http://schemas.openxmlformats.org/drawingml/2006/table">
            <a:tbl>
              <a:tblPr>
                <a:noFill/>
                <a:tableStyleId>{CF12BA42-A5EF-434B-A67B-880A3FF38B11}</a:tableStyleId>
              </a:tblPr>
              <a:tblGrid>
                <a:gridCol w="1003150"/>
                <a:gridCol w="1003150"/>
                <a:gridCol w="1003150"/>
                <a:gridCol w="1003150"/>
                <a:gridCol w="1003150"/>
              </a:tblGrid>
              <a:tr h="381000">
                <a:tc>
                  <a:txBody>
                    <a:bodyPr/>
                    <a:lstStyle/>
                    <a:p>
                      <a:pPr lvl="0" algn="ctr">
                        <a:spcBef>
                          <a:spcPts val="0"/>
                        </a:spcBef>
                        <a:buNone/>
                      </a:pPr>
                      <a:r>
                        <a:rPr lang="en-US" sz="2200">
                          <a:latin typeface="Georgia"/>
                          <a:ea typeface="Georgia"/>
                          <a:cs typeface="Georgia"/>
                          <a:sym typeface="Georgia"/>
                        </a:rPr>
                        <a:t>Doc #</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Car</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Truck</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Van</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Dog</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r>
              <a:tr h="381000">
                <a:tc>
                  <a:txBody>
                    <a:bodyPr/>
                    <a:lstStyle/>
                    <a:p>
                      <a:pPr lvl="0" algn="ctr">
                        <a:spcBef>
                          <a:spcPts val="0"/>
                        </a:spcBef>
                        <a:buNone/>
                      </a:pPr>
                      <a:r>
                        <a:rPr lang="en-US" sz="2200">
                          <a:latin typeface="Georgia"/>
                          <a:ea typeface="Georgia"/>
                          <a:cs typeface="Georgia"/>
                          <a:sym typeface="Georgia"/>
                        </a:rPr>
                        <a:t>6344</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0</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r>
              <a:tr h="381000">
                <a:tc>
                  <a:txBody>
                    <a:bodyPr/>
                    <a:lstStyle/>
                    <a:p>
                      <a:pPr lvl="0" algn="ctr">
                        <a:spcBef>
                          <a:spcPts val="0"/>
                        </a:spcBef>
                        <a:buNone/>
                      </a:pPr>
                      <a:r>
                        <a:rPr lang="en-US" sz="2200">
                          <a:latin typeface="Georgia"/>
                          <a:ea typeface="Georgia"/>
                          <a:cs typeface="Georgia"/>
                          <a:sym typeface="Georgia"/>
                        </a:rPr>
                        <a:t>6345</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0</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r>
              <a:tr h="381000">
                <a:tc>
                  <a:txBody>
                    <a:bodyPr/>
                    <a:lstStyle/>
                    <a:p>
                      <a:pPr lvl="0" algn="ctr">
                        <a:spcBef>
                          <a:spcPts val="0"/>
                        </a:spcBef>
                        <a:buNone/>
                      </a:pPr>
                      <a:r>
                        <a:rPr lang="en-US" sz="2200">
                          <a:latin typeface="Georgia"/>
                          <a:ea typeface="Georgia"/>
                          <a:cs typeface="Georgia"/>
                          <a:sym typeface="Georgia"/>
                        </a:rPr>
                        <a:t>6346</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0</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r>
            </a:tbl>
          </a:graphicData>
        </a:graphic>
      </p:graphicFrame>
      <p:graphicFrame>
        <p:nvGraphicFramePr>
          <p:cNvPr id="571" name="Shape 571"/>
          <p:cNvGraphicFramePr/>
          <p:nvPr/>
        </p:nvGraphicFramePr>
        <p:xfrm>
          <a:off x="8384150" y="4688325"/>
          <a:ext cx="3729525" cy="2072520"/>
        </p:xfrm>
        <a:graphic>
          <a:graphicData uri="http://schemas.openxmlformats.org/drawingml/2006/table">
            <a:tbl>
              <a:tblPr>
                <a:noFill/>
                <a:tableStyleId>{CF12BA42-A5EF-434B-A67B-880A3FF38B11}</a:tableStyleId>
              </a:tblPr>
              <a:tblGrid>
                <a:gridCol w="1243175"/>
                <a:gridCol w="1243175"/>
                <a:gridCol w="1243175"/>
              </a:tblGrid>
              <a:tr h="381000">
                <a:tc>
                  <a:txBody>
                    <a:bodyPr/>
                    <a:lstStyle/>
                    <a:p>
                      <a:pPr lvl="0" algn="ctr" rtl="0">
                        <a:spcBef>
                          <a:spcPts val="0"/>
                        </a:spcBef>
                        <a:buNone/>
                      </a:pPr>
                      <a:r>
                        <a:rPr lang="en-US" sz="2200">
                          <a:latin typeface="Georgia"/>
                          <a:ea typeface="Georgia"/>
                          <a:cs typeface="Georgia"/>
                          <a:sym typeface="Georgia"/>
                        </a:rPr>
                        <a:t>Doc #</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rtl="0">
                        <a:spcBef>
                          <a:spcPts val="0"/>
                        </a:spcBef>
                        <a:buNone/>
                      </a:pPr>
                      <a:r>
                        <a:rPr lang="en-US" sz="2200">
                          <a:latin typeface="Georgia"/>
                          <a:ea typeface="Georgia"/>
                          <a:cs typeface="Georgia"/>
                          <a:sym typeface="Georgia"/>
                        </a:rPr>
                        <a:t>Vehicle</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rtl="0">
                        <a:spcBef>
                          <a:spcPts val="0"/>
                        </a:spcBef>
                        <a:buNone/>
                      </a:pPr>
                      <a:r>
                        <a:rPr lang="en-US" sz="2200">
                          <a:latin typeface="Georgia"/>
                          <a:ea typeface="Georgia"/>
                          <a:cs typeface="Georgia"/>
                          <a:sym typeface="Georgia"/>
                        </a:rPr>
                        <a:t>Dog</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r>
              <a:tr h="381000">
                <a:tc>
                  <a:txBody>
                    <a:bodyPr/>
                    <a:lstStyle/>
                    <a:p>
                      <a:pPr lvl="0" algn="ctr" rtl="0">
                        <a:spcBef>
                          <a:spcPts val="0"/>
                        </a:spcBef>
                        <a:buNone/>
                      </a:pPr>
                      <a:r>
                        <a:rPr lang="en-US" sz="2200">
                          <a:latin typeface="Georgia"/>
                          <a:ea typeface="Georgia"/>
                          <a:cs typeface="Georgia"/>
                          <a:sym typeface="Georgia"/>
                        </a:rPr>
                        <a:t>6344</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rtl="0">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rtl="0">
                        <a:spcBef>
                          <a:spcPts val="0"/>
                        </a:spcBef>
                        <a:buNone/>
                      </a:pPr>
                      <a:r>
                        <a:rPr lang="en-US" sz="2200">
                          <a:latin typeface="Georgia"/>
                          <a:ea typeface="Georgia"/>
                          <a:cs typeface="Georgia"/>
                          <a:sym typeface="Georgia"/>
                        </a:rPr>
                        <a:t>0</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r>
              <a:tr h="381000">
                <a:tc>
                  <a:txBody>
                    <a:bodyPr/>
                    <a:lstStyle/>
                    <a:p>
                      <a:pPr lvl="0" algn="ctr" rtl="0">
                        <a:spcBef>
                          <a:spcPts val="0"/>
                        </a:spcBef>
                        <a:buNone/>
                      </a:pPr>
                      <a:r>
                        <a:rPr lang="en-US" sz="2200">
                          <a:latin typeface="Georgia"/>
                          <a:ea typeface="Georgia"/>
                          <a:cs typeface="Georgia"/>
                          <a:sym typeface="Georgia"/>
                        </a:rPr>
                        <a:t>6345</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rtl="0">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rtl="0">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r>
              <a:tr h="381000">
                <a:tc>
                  <a:txBody>
                    <a:bodyPr/>
                    <a:lstStyle/>
                    <a:p>
                      <a:pPr lvl="0" algn="ctr" rtl="0">
                        <a:spcBef>
                          <a:spcPts val="0"/>
                        </a:spcBef>
                        <a:buNone/>
                      </a:pPr>
                      <a:r>
                        <a:rPr lang="en-US" sz="2200">
                          <a:latin typeface="Georgia"/>
                          <a:ea typeface="Georgia"/>
                          <a:cs typeface="Georgia"/>
                          <a:sym typeface="Georgia"/>
                        </a:rPr>
                        <a:t>6346</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rtl="0">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rtl="0">
                        <a:spcBef>
                          <a:spcPts val="0"/>
                        </a:spcBef>
                        <a:buNone/>
                      </a:pPr>
                      <a:r>
                        <a:rPr lang="en-US" sz="2200">
                          <a:latin typeface="Georgia"/>
                          <a:ea typeface="Georgia"/>
                          <a:cs typeface="Georgia"/>
                          <a:sym typeface="Georgia"/>
                        </a:rPr>
                        <a:t>0</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r>
            </a:tbl>
          </a:graphicData>
        </a:graphic>
      </p:graphicFrame>
      <p:cxnSp>
        <p:nvCxnSpPr>
          <p:cNvPr id="572" name="Shape 572"/>
          <p:cNvCxnSpPr/>
          <p:nvPr/>
        </p:nvCxnSpPr>
        <p:spPr>
          <a:xfrm>
            <a:off x="5902125" y="5731625"/>
            <a:ext cx="2494199" cy="8100"/>
          </a:xfrm>
          <a:prstGeom prst="straightConnector1">
            <a:avLst/>
          </a:prstGeom>
          <a:noFill/>
          <a:ln w="38100" cap="flat" cmpd="sng">
            <a:solidFill>
              <a:srgbClr val="000000"/>
            </a:solidFill>
            <a:prstDash val="solid"/>
            <a:round/>
            <a:headEnd type="none" w="lg" len="lg"/>
            <a:tailEnd type="triangle" w="lg" len="lg"/>
          </a:ln>
        </p:spPr>
      </p:cxnSp>
    </p:spTree>
    <p:extLst>
      <p:ext uri="{BB962C8B-B14F-4D97-AF65-F5344CB8AC3E}">
        <p14:creationId xmlns:p14="http://schemas.microsoft.com/office/powerpoint/2010/main" val="21410550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Shape 589"/>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DIMENSIONALITY REDUCTION IN TEXT REPRESENTATION</a:t>
            </a:r>
          </a:p>
        </p:txBody>
      </p:sp>
      <p:sp>
        <p:nvSpPr>
          <p:cNvPr id="590" name="Shape 590"/>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PCA helps reduce the feature space into fewer dimensions.</a:t>
            </a:r>
          </a:p>
        </p:txBody>
      </p:sp>
      <p:pic>
        <p:nvPicPr>
          <p:cNvPr id="591" name="Shape 591"/>
          <p:cNvPicPr preferRelativeResize="0"/>
          <p:nvPr/>
        </p:nvPicPr>
        <p:blipFill>
          <a:blip r:embed="rId3">
            <a:alphaModFix/>
          </a:blip>
          <a:stretch>
            <a:fillRect/>
          </a:stretch>
        </p:blipFill>
        <p:spPr>
          <a:xfrm>
            <a:off x="765937" y="2314471"/>
            <a:ext cx="11472925" cy="4550878"/>
          </a:xfrm>
          <a:prstGeom prst="rect">
            <a:avLst/>
          </a:prstGeom>
          <a:noFill/>
          <a:ln>
            <a:noFill/>
          </a:ln>
        </p:spPr>
      </p:pic>
    </p:spTree>
    <p:extLst>
      <p:ext uri="{BB962C8B-B14F-4D97-AF65-F5344CB8AC3E}">
        <p14:creationId xmlns:p14="http://schemas.microsoft.com/office/powerpoint/2010/main" val="13135794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Shape 51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LATENT VARIABLE MODELS</a:t>
            </a:r>
          </a:p>
        </p:txBody>
      </p:sp>
      <p:sp>
        <p:nvSpPr>
          <p:cNvPr id="512" name="Shape 512"/>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i="1" dirty="0">
                <a:latin typeface="Arial" charset="0"/>
                <a:ea typeface="Arial" charset="0"/>
                <a:cs typeface="Arial" charset="0"/>
                <a:sym typeface="Georgia"/>
              </a:rPr>
              <a:t>Latent variable models</a:t>
            </a:r>
            <a:r>
              <a:rPr lang="en-US" sz="2800" dirty="0">
                <a:latin typeface="Arial" charset="0"/>
                <a:ea typeface="Arial" charset="0"/>
                <a:cs typeface="Arial" charset="0"/>
                <a:sym typeface="Georgia"/>
              </a:rPr>
              <a:t> are models in which we assume the data we are observing has some </a:t>
            </a:r>
            <a:r>
              <a:rPr lang="en-US" sz="2800" b="1" dirty="0">
                <a:latin typeface="Arial" charset="0"/>
                <a:ea typeface="Arial" charset="0"/>
                <a:cs typeface="Arial" charset="0"/>
                <a:sym typeface="Georgia"/>
              </a:rPr>
              <a:t>hidden, underlying structure</a:t>
            </a:r>
            <a:r>
              <a:rPr lang="en-US" sz="2800" dirty="0">
                <a:latin typeface="Arial" charset="0"/>
                <a:ea typeface="Arial" charset="0"/>
                <a:cs typeface="Arial" charset="0"/>
                <a:sym typeface="Georgia"/>
              </a:rPr>
              <a:t> that we can’t see, and which we’d like to learn.</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These hidden, underlying structures are the </a:t>
            </a:r>
            <a:r>
              <a:rPr lang="en-US" sz="2800" i="1" dirty="0">
                <a:latin typeface="Arial" charset="0"/>
                <a:ea typeface="Arial" charset="0"/>
                <a:cs typeface="Arial" charset="0"/>
                <a:sym typeface="Georgia"/>
              </a:rPr>
              <a:t>latent</a:t>
            </a:r>
            <a:r>
              <a:rPr lang="en-US" sz="2800" dirty="0">
                <a:latin typeface="Arial" charset="0"/>
                <a:ea typeface="Arial" charset="0"/>
                <a:cs typeface="Arial" charset="0"/>
                <a:sym typeface="Georgia"/>
              </a:rPr>
              <a:t> (i.e. hidden) variables we want our model to understand.</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Text processing is a common application of latent variables.</a:t>
            </a:r>
          </a:p>
          <a:p>
            <a:pPr marR="0" lvl="0" algn="l" rtl="0">
              <a:spcBef>
                <a:spcPts val="0"/>
              </a:spcBef>
              <a:buNone/>
            </a:pPr>
            <a:endParaRPr sz="2800" dirty="0">
              <a:latin typeface="Arial" charset="0"/>
              <a:ea typeface="Arial" charset="0"/>
              <a:cs typeface="Arial" charset="0"/>
              <a:sym typeface="Georgia"/>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Shape 517"/>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LATENT VARIABLE MODELS</a:t>
            </a:r>
          </a:p>
        </p:txBody>
      </p:sp>
      <p:sp>
        <p:nvSpPr>
          <p:cNvPr id="518" name="Shape 518"/>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While language (in the classical sense) is defined by a set of pre-structured grammar rules and vocab, we often break those rules and create new words (e.g. selfie).</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Instead of attempting to train our model on the rules of proper grammar, we’ll ignore grammar and seek to uncover alternate hidden structures.</a:t>
            </a:r>
          </a:p>
          <a:p>
            <a:pPr marR="0" lvl="0" algn="l" rtl="0">
              <a:spcBef>
                <a:spcPts val="0"/>
              </a:spcBef>
              <a:buNone/>
            </a:pPr>
            <a:endParaRPr sz="2800" dirty="0">
              <a:latin typeface="Arial" charset="0"/>
              <a:ea typeface="Arial" charset="0"/>
              <a:cs typeface="Arial" charset="0"/>
              <a:sym typeface="Georgia"/>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Shape 523"/>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LATENT VARIABLE MODELS</a:t>
            </a:r>
          </a:p>
        </p:txBody>
      </p:sp>
      <p:sp>
        <p:nvSpPr>
          <p:cNvPr id="524" name="Shape 524"/>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Latent variable techniques are often used for recommending news articles or mining large troves of data to find commonalities.</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Topic modeling, a method we’ll cover today, is used in </a:t>
            </a:r>
            <a:r>
              <a:rPr lang="en-US" sz="2800" u="sng" dirty="0">
                <a:solidFill>
                  <a:schemeClr val="hlink"/>
                </a:solidFill>
                <a:latin typeface="Arial" charset="0"/>
                <a:ea typeface="Arial" charset="0"/>
                <a:cs typeface="Arial" charset="0"/>
                <a:sym typeface="Georgia"/>
                <a:hlinkClick r:id="rId3"/>
              </a:rPr>
              <a:t>the NY times recommendation engine</a:t>
            </a:r>
            <a:r>
              <a:rPr lang="en-US" sz="2800" dirty="0">
                <a:latin typeface="Arial" charset="0"/>
                <a:ea typeface="Arial" charset="0"/>
                <a:cs typeface="Arial" charset="0"/>
                <a:sym typeface="Georgia"/>
              </a:rPr>
              <a:t>.</a:t>
            </a:r>
          </a:p>
          <a:p>
            <a:pPr marR="0" lvl="0" algn="l" rtl="0">
              <a:spcBef>
                <a:spcPts val="0"/>
              </a:spcBef>
              <a:buNone/>
            </a:pPr>
            <a:endParaRPr sz="2800" dirty="0">
              <a:latin typeface="Arial" charset="0"/>
              <a:ea typeface="Arial" charset="0"/>
              <a:cs typeface="Arial" charset="0"/>
              <a:sym typeface="Georgia"/>
            </a:endParaRPr>
          </a:p>
          <a:p>
            <a:pPr marL="203200" lvl="0" indent="-256540" rtl="0">
              <a:spcBef>
                <a:spcPts val="0"/>
              </a:spcBef>
              <a:buSzPct val="100000"/>
              <a:buFont typeface="Georgia"/>
              <a:buChar char="‣"/>
            </a:pPr>
            <a:r>
              <a:rPr lang="en-US" sz="2800" dirty="0">
                <a:solidFill>
                  <a:schemeClr val="dk1"/>
                </a:solidFill>
                <a:latin typeface="Arial" charset="0"/>
                <a:ea typeface="Arial" charset="0"/>
                <a:cs typeface="Arial" charset="0"/>
                <a:sym typeface="Georgia"/>
              </a:rPr>
              <a:t>The New York Times attempts to map their articles to a latent space of topics using the content of the article.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Shape 529"/>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LATENT VARIABLE MODELS</a:t>
            </a:r>
          </a:p>
        </p:txBody>
      </p:sp>
      <p:pic>
        <p:nvPicPr>
          <p:cNvPr id="531" name="Shape 531"/>
          <p:cNvPicPr preferRelativeResize="0"/>
          <p:nvPr/>
        </p:nvPicPr>
        <p:blipFill>
          <a:blip r:embed="rId3">
            <a:alphaModFix/>
          </a:blip>
          <a:stretch>
            <a:fillRect/>
          </a:stretch>
        </p:blipFill>
        <p:spPr>
          <a:xfrm>
            <a:off x="2363937" y="1505475"/>
            <a:ext cx="8276925" cy="56631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LATENT VARIABLE MODELS</a:t>
            </a:r>
          </a:p>
        </p:txBody>
      </p:sp>
      <p:sp>
        <p:nvSpPr>
          <p:cNvPr id="537" name="Shape 537"/>
          <p:cNvSpPr txBox="1">
            <a:spLocks noGrp="1"/>
          </p:cNvSpPr>
          <p:nvPr>
            <p:ph type="body" idx="1"/>
          </p:nvPr>
        </p:nvSpPr>
        <p:spPr>
          <a:xfrm>
            <a:off x="635003" y="1292775"/>
            <a:ext cx="5775299" cy="5837100"/>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u="sng" dirty="0">
                <a:solidFill>
                  <a:schemeClr val="hlink"/>
                </a:solidFill>
                <a:latin typeface="Arial" charset="0"/>
                <a:ea typeface="Arial" charset="0"/>
                <a:cs typeface="Arial" charset="0"/>
                <a:sym typeface="Georgia"/>
                <a:hlinkClick r:id="rId3"/>
              </a:rPr>
              <a:t>Lyst</a:t>
            </a:r>
            <a:r>
              <a:rPr lang="en-US" sz="2800" dirty="0">
                <a:latin typeface="Arial" charset="0"/>
                <a:ea typeface="Arial" charset="0"/>
                <a:cs typeface="Arial" charset="0"/>
                <a:sym typeface="Georgia"/>
              </a:rPr>
              <a:t>, an online fashion retailer, uses latent representations of clothing descriptions to find similar clothing.</a:t>
            </a:r>
          </a:p>
        </p:txBody>
      </p:sp>
      <p:pic>
        <p:nvPicPr>
          <p:cNvPr id="538" name="Shape 538"/>
          <p:cNvPicPr preferRelativeResize="0"/>
          <p:nvPr/>
        </p:nvPicPr>
        <p:blipFill>
          <a:blip r:embed="rId4">
            <a:alphaModFix/>
          </a:blip>
          <a:stretch>
            <a:fillRect/>
          </a:stretch>
        </p:blipFill>
        <p:spPr>
          <a:xfrm>
            <a:off x="5803900" y="1344875"/>
            <a:ext cx="6477874" cy="57238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Shape 543"/>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DIMENSIONALITY REDUCTION IN TEXT REPRESENTATION</a:t>
            </a:r>
          </a:p>
        </p:txBody>
      </p:sp>
      <p:sp>
        <p:nvSpPr>
          <p:cNvPr id="544" name="Shape 544"/>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Our previous ‘representation’ of a set of text documents (articles) for classification was a matrix with one row per document and one column per word (or n-gram).</a:t>
            </a:r>
          </a:p>
        </p:txBody>
      </p:sp>
      <p:pic>
        <p:nvPicPr>
          <p:cNvPr id="545" name="Shape 545"/>
          <p:cNvPicPr preferRelativeResize="0"/>
          <p:nvPr/>
        </p:nvPicPr>
        <p:blipFill>
          <a:blip r:embed="rId3">
            <a:alphaModFix/>
          </a:blip>
          <a:stretch>
            <a:fillRect/>
          </a:stretch>
        </p:blipFill>
        <p:spPr>
          <a:xfrm>
            <a:off x="2505762" y="3115100"/>
            <a:ext cx="7993263" cy="3810000"/>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Shape 550"/>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DIMENSIONALITY REDUCTION IN TEXT REPRESENTATION</a:t>
            </a:r>
          </a:p>
        </p:txBody>
      </p:sp>
      <p:sp>
        <p:nvSpPr>
          <p:cNvPr id="551" name="Shape 551"/>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While this sums up most of the information, it does drop a few things, mostly structure and order. </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Additionally, many of the columns may be correlated.</a:t>
            </a:r>
          </a:p>
          <a:p>
            <a:pPr marR="0" lvl="0" algn="l" rtl="0">
              <a:spcBef>
                <a:spcPts val="0"/>
              </a:spcBef>
              <a:buNone/>
            </a:pPr>
            <a:endParaRPr sz="2800" dirty="0">
              <a:latin typeface="Arial" charset="0"/>
              <a:ea typeface="Arial" charset="0"/>
              <a:cs typeface="Arial" charset="0"/>
              <a:sym typeface="Georgi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Shape 55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DIMENSIONALITY REDUCTION IN TEXT REPRESENTATION</a:t>
            </a:r>
          </a:p>
        </p:txBody>
      </p:sp>
      <p:sp>
        <p:nvSpPr>
          <p:cNvPr id="557" name="Shape 557"/>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For example, an article that contains the word ‘IPO’ is likely to contain the word ‘stock’ or ‘NASDAQ’.</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Therefore, those columns are repetitive and likely to represent the same concept or idea.</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For classification, we may only care that there are finance-related words.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Shape 814"/>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Natural language processing (NLP) is the task of pulling meaning and information from text</a:t>
            </a:r>
            <a:r>
              <a:rPr lang="en-US" sz="2800" dirty="0" smtClean="0">
                <a:latin typeface="Arial" charset="0"/>
                <a:ea typeface="Arial" charset="0"/>
                <a:cs typeface="Arial" charset="0"/>
                <a:sym typeface="Georgia"/>
              </a:rPr>
              <a:t>.</a:t>
            </a:r>
          </a:p>
          <a:p>
            <a:pPr marL="203200" marR="0" lvl="0" indent="-256540" algn="l" rtl="0">
              <a:spcBef>
                <a:spcPts val="0"/>
              </a:spcBef>
              <a:buSzPct val="100000"/>
              <a:buFont typeface="Georgia"/>
              <a:buChar char="‣"/>
            </a:pPr>
            <a:endParaRPr lang="en-US"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smtClean="0">
                <a:latin typeface="Arial" charset="0"/>
                <a:ea typeface="Arial" charset="0"/>
                <a:cs typeface="Arial" charset="0"/>
                <a:sym typeface="Georgia"/>
              </a:rPr>
              <a:t>Steps:</a:t>
            </a:r>
          </a:p>
          <a:p>
            <a:pPr marL="1121410" lvl="1" indent="-514350">
              <a:buSzPct val="100000"/>
              <a:buFont typeface="+mj-lt"/>
              <a:buAutoNum type="arabicPeriod"/>
            </a:pPr>
            <a:r>
              <a:rPr lang="en-US" sz="2800" dirty="0" smtClean="0">
                <a:latin typeface="Arial" charset="0"/>
                <a:ea typeface="Arial" charset="0"/>
                <a:cs typeface="Arial" charset="0"/>
                <a:sym typeface="Georgia"/>
              </a:rPr>
              <a:t>RAW TEXT </a:t>
            </a:r>
          </a:p>
          <a:p>
            <a:pPr marL="1121410" lvl="1" indent="-514350">
              <a:buSzPct val="100000"/>
              <a:buFont typeface="+mj-lt"/>
              <a:buAutoNum type="arabicPeriod"/>
            </a:pPr>
            <a:r>
              <a:rPr lang="en-US" sz="2800" dirty="0" smtClean="0">
                <a:latin typeface="Arial" charset="0"/>
                <a:ea typeface="Arial" charset="0"/>
                <a:cs typeface="Arial" charset="0"/>
                <a:sym typeface="Georgia"/>
              </a:rPr>
              <a:t>Tokenization,</a:t>
            </a:r>
          </a:p>
          <a:p>
            <a:pPr marL="1121410" lvl="1" indent="-514350">
              <a:buSzPct val="100000"/>
              <a:buFont typeface="+mj-lt"/>
              <a:buAutoNum type="arabicPeriod"/>
            </a:pPr>
            <a:r>
              <a:rPr lang="en-US" sz="2800" dirty="0">
                <a:latin typeface="Arial" charset="0"/>
                <a:ea typeface="Arial" charset="0"/>
                <a:cs typeface="Arial" charset="0"/>
                <a:sym typeface="Georgia"/>
              </a:rPr>
              <a:t>S</a:t>
            </a:r>
            <a:r>
              <a:rPr lang="en-US" sz="2800" dirty="0" smtClean="0">
                <a:latin typeface="Arial" charset="0"/>
                <a:ea typeface="Arial" charset="0"/>
                <a:cs typeface="Arial" charset="0"/>
                <a:sym typeface="Georgia"/>
              </a:rPr>
              <a:t>temming / lemmatization</a:t>
            </a:r>
          </a:p>
          <a:p>
            <a:pPr marL="1121410" lvl="1" indent="-514350">
              <a:buSzPct val="100000"/>
              <a:buFont typeface="+mj-lt"/>
              <a:buAutoNum type="arabicPeriod"/>
            </a:pPr>
            <a:r>
              <a:rPr lang="en-US" sz="2800" dirty="0" smtClean="0">
                <a:latin typeface="Arial" charset="0"/>
                <a:ea typeface="Arial" charset="0"/>
                <a:cs typeface="Arial" charset="0"/>
                <a:sym typeface="Georgia"/>
              </a:rPr>
              <a:t>Vectorization</a:t>
            </a:r>
            <a:endParaRPr lang="en-US" sz="2800" dirty="0">
              <a:latin typeface="Arial" charset="0"/>
              <a:ea typeface="Arial" charset="0"/>
              <a:cs typeface="Arial" charset="0"/>
              <a:sym typeface="Georgia"/>
            </a:endParaRPr>
          </a:p>
          <a:p>
            <a:pPr marL="1121410" lvl="1" indent="-514350">
              <a:buSzPct val="100000"/>
              <a:buFont typeface="+mj-lt"/>
              <a:buAutoNum type="arabicPeriod"/>
            </a:pPr>
            <a:r>
              <a:rPr lang="en-US" sz="2800" b="1" i="1" dirty="0" smtClean="0">
                <a:latin typeface="Arial" charset="0"/>
                <a:ea typeface="Arial" charset="0"/>
                <a:cs typeface="Arial" charset="0"/>
                <a:sym typeface="Georgia"/>
              </a:rPr>
              <a:t>A NEW STEP EMERGES FROM THE SHADOWS</a:t>
            </a:r>
            <a:endParaRPr lang="en-US" sz="2800" b="1" i="1" dirty="0">
              <a:latin typeface="Arial" charset="0"/>
              <a:ea typeface="Arial" charset="0"/>
              <a:cs typeface="Arial" charset="0"/>
              <a:sym typeface="Georgia"/>
            </a:endParaRPr>
          </a:p>
          <a:p>
            <a:pPr marL="1121410" lvl="1" indent="-514350">
              <a:buSzPct val="100000"/>
              <a:buFont typeface="+mj-lt"/>
              <a:buAutoNum type="arabicPeriod"/>
            </a:pPr>
            <a:r>
              <a:rPr lang="en-US" sz="2800" dirty="0" smtClean="0">
                <a:latin typeface="Arial" charset="0"/>
                <a:ea typeface="Arial" charset="0"/>
                <a:cs typeface="Arial" charset="0"/>
                <a:sym typeface="Georgia"/>
              </a:rPr>
              <a:t>Then we run a model of our choosing</a:t>
            </a:r>
          </a:p>
          <a:p>
            <a:pPr marL="203200" marR="0" lvl="0" indent="-256540" algn="l" rtl="0">
              <a:spcBef>
                <a:spcPts val="0"/>
              </a:spcBef>
              <a:buSzPct val="100000"/>
              <a:buFont typeface="Georgia"/>
              <a:buChar char="‣"/>
            </a:pPr>
            <a:endParaRPr lang="en-US" sz="2800" dirty="0" smtClean="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smtClean="0">
                <a:latin typeface="Arial" charset="0"/>
                <a:ea typeface="Arial" charset="0"/>
                <a:cs typeface="Arial" charset="0"/>
                <a:sym typeface="Georgia"/>
              </a:rPr>
              <a:t>In </a:t>
            </a:r>
            <a:r>
              <a:rPr lang="en-US" sz="2800" dirty="0" err="1">
                <a:latin typeface="Arial" charset="0"/>
                <a:ea typeface="Arial" charset="0"/>
                <a:cs typeface="Arial" charset="0"/>
                <a:sym typeface="Georgia"/>
              </a:rPr>
              <a:t>scikit</a:t>
            </a:r>
            <a:r>
              <a:rPr lang="en-US" sz="2800" dirty="0">
                <a:latin typeface="Arial" charset="0"/>
                <a:ea typeface="Arial" charset="0"/>
                <a:cs typeface="Arial" charset="0"/>
                <a:sym typeface="Georgia"/>
              </a:rPr>
              <a:t>-learn, we </a:t>
            </a:r>
            <a:r>
              <a:rPr lang="en-US" sz="2800" dirty="0" smtClean="0">
                <a:latin typeface="Arial" charset="0"/>
                <a:ea typeface="Arial" charset="0"/>
                <a:cs typeface="Arial" charset="0"/>
                <a:sym typeface="Georgia"/>
              </a:rPr>
              <a:t>learned about:</a:t>
            </a:r>
          </a:p>
          <a:p>
            <a:pPr marL="863600" lvl="1" indent="-256540">
              <a:buSzPct val="100000"/>
              <a:buFont typeface="Georgia"/>
              <a:buChar char="‣"/>
            </a:pPr>
            <a:r>
              <a:rPr lang="en-US" sz="2800" dirty="0" err="1" smtClean="0">
                <a:latin typeface="Arial" charset="0"/>
                <a:ea typeface="Arial" charset="0"/>
                <a:cs typeface="Arial" charset="0"/>
                <a:sym typeface="Consolas"/>
              </a:rPr>
              <a:t>CountVectorizer</a:t>
            </a:r>
            <a:r>
              <a:rPr lang="en-US" sz="2800" dirty="0" smtClean="0">
                <a:latin typeface="Arial" charset="0"/>
                <a:ea typeface="Arial" charset="0"/>
                <a:cs typeface="Arial" charset="0"/>
                <a:sym typeface="Georgia"/>
              </a:rPr>
              <a:t> </a:t>
            </a:r>
            <a:r>
              <a:rPr lang="en-US" sz="2800" dirty="0">
                <a:latin typeface="Arial" charset="0"/>
                <a:ea typeface="Arial" charset="0"/>
                <a:cs typeface="Arial" charset="0"/>
                <a:sym typeface="Georgia"/>
              </a:rPr>
              <a:t>and </a:t>
            </a:r>
            <a:r>
              <a:rPr lang="en-US" sz="2800" dirty="0" err="1" smtClean="0">
                <a:latin typeface="Arial" charset="0"/>
                <a:ea typeface="Arial" charset="0"/>
                <a:cs typeface="Arial" charset="0"/>
                <a:sym typeface="Consolas"/>
              </a:rPr>
              <a:t>TfIdfVectorizer</a:t>
            </a:r>
            <a:endParaRPr lang="en-US" sz="2800" dirty="0">
              <a:latin typeface="Arial" charset="0"/>
              <a:ea typeface="Arial" charset="0"/>
              <a:cs typeface="Arial" charset="0"/>
              <a:sym typeface="Georgia"/>
            </a:endParaRPr>
          </a:p>
          <a:p>
            <a:pPr marR="0" lvl="0" algn="l" rtl="0">
              <a:spcBef>
                <a:spcPts val="1000"/>
              </a:spcBef>
              <a:buNone/>
            </a:pPr>
            <a:endParaRPr sz="2800" dirty="0">
              <a:latin typeface="Arial" charset="0"/>
              <a:ea typeface="Arial" charset="0"/>
              <a:cs typeface="Arial" charset="0"/>
              <a:sym typeface="Georgia"/>
            </a:endParaRPr>
          </a:p>
        </p:txBody>
      </p:sp>
      <p:sp>
        <p:nvSpPr>
          <p:cNvPr id="815" name="Shape 815"/>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LET’S REVIEW</a:t>
            </a:r>
          </a:p>
        </p:txBody>
      </p:sp>
    </p:spTree>
    <p:extLst>
      <p:ext uri="{BB962C8B-B14F-4D97-AF65-F5344CB8AC3E}">
        <p14:creationId xmlns:p14="http://schemas.microsoft.com/office/powerpoint/2010/main" val="20739089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Shape 562"/>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DIMENSIONALITY REDUCTION IN TEXT REPRESENTATION</a:t>
            </a:r>
          </a:p>
        </p:txBody>
      </p:sp>
      <p:sp>
        <p:nvSpPr>
          <p:cNvPr id="563" name="Shape 563"/>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One way to deal with this is through regularization - L1/Lasso regularization tends to remove repetitive features by bringing their learned coefficients to 0.</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Another is to perform </a:t>
            </a:r>
            <a:r>
              <a:rPr lang="en-US" sz="2800" i="1" dirty="0">
                <a:latin typeface="Arial" charset="0"/>
                <a:ea typeface="Arial" charset="0"/>
                <a:cs typeface="Arial" charset="0"/>
                <a:sym typeface="Georgia"/>
              </a:rPr>
              <a:t>dimensionality reduction</a:t>
            </a:r>
            <a:r>
              <a:rPr lang="en-US" sz="2800" dirty="0">
                <a:latin typeface="Arial" charset="0"/>
                <a:ea typeface="Arial" charset="0"/>
                <a:cs typeface="Arial" charset="0"/>
                <a:sym typeface="Georgia"/>
              </a:rPr>
              <a:t> ,where we first identify the correlated columns and the replace them with a column that represents the concept they have in common.</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For instance, we could replace ‘IPO’, ‘stocks’, and ‘NASDAQ’ with a single column - ‘</a:t>
            </a:r>
            <a:r>
              <a:rPr lang="en-US" sz="2800" dirty="0" err="1">
                <a:latin typeface="Arial" charset="0"/>
                <a:ea typeface="Arial" charset="0"/>
                <a:cs typeface="Arial" charset="0"/>
                <a:sym typeface="Georgia"/>
              </a:rPr>
              <a:t>HasFinancialWords</a:t>
            </a:r>
            <a:r>
              <a:rPr lang="en-US" sz="2800" dirty="0">
                <a:latin typeface="Arial" charset="0"/>
                <a:ea typeface="Arial" charset="0"/>
                <a:cs typeface="Arial" charset="0"/>
                <a:sym typeface="Georgia"/>
              </a:rPr>
              <a:t>’ column.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Shape 577"/>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DIMENSIONALITY REDUCTION IN TEXT REPRESENTATION</a:t>
            </a:r>
          </a:p>
        </p:txBody>
      </p:sp>
      <p:sp>
        <p:nvSpPr>
          <p:cNvPr id="578" name="Shape 578"/>
          <p:cNvSpPr txBox="1">
            <a:spLocks noGrp="1"/>
          </p:cNvSpPr>
          <p:nvPr>
            <p:ph type="body" idx="1"/>
          </p:nvPr>
        </p:nvSpPr>
        <p:spPr>
          <a:xfrm>
            <a:off x="635000" y="1788721"/>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The techniques vary in how they define correlation and how much of the relationship between the original and new columns you need to save.</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Dimensionality techniques can vary between </a:t>
            </a:r>
            <a:r>
              <a:rPr lang="en-US" sz="2800" i="1" dirty="0">
                <a:latin typeface="Arial" charset="0"/>
                <a:ea typeface="Arial" charset="0"/>
                <a:cs typeface="Arial" charset="0"/>
                <a:sym typeface="Georgia"/>
              </a:rPr>
              <a:t>linear</a:t>
            </a:r>
            <a:r>
              <a:rPr lang="en-US" sz="2800" dirty="0">
                <a:latin typeface="Arial" charset="0"/>
                <a:ea typeface="Arial" charset="0"/>
                <a:cs typeface="Arial" charset="0"/>
                <a:sym typeface="Georgia"/>
              </a:rPr>
              <a:t> and </a:t>
            </a:r>
            <a:r>
              <a:rPr lang="en-US" sz="2800" i="1" dirty="0">
                <a:latin typeface="Arial" charset="0"/>
                <a:ea typeface="Arial" charset="0"/>
                <a:cs typeface="Arial" charset="0"/>
                <a:sym typeface="Georgia"/>
              </a:rPr>
              <a:t>non-linear</a:t>
            </a:r>
            <a:r>
              <a:rPr lang="en-US" sz="2800" dirty="0">
                <a:latin typeface="Arial" charset="0"/>
                <a:ea typeface="Arial" charset="0"/>
                <a:cs typeface="Arial" charset="0"/>
                <a:sym typeface="Georgia"/>
              </a:rPr>
              <a:t>.</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Shape 583"/>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DIMENSIONALITY REDUCTION IN TEXT REPRESENTATION</a:t>
            </a:r>
          </a:p>
        </p:txBody>
      </p:sp>
      <p:sp>
        <p:nvSpPr>
          <p:cNvPr id="584" name="Shape 584"/>
          <p:cNvSpPr txBox="1">
            <a:spLocks noGrp="1"/>
          </p:cNvSpPr>
          <p:nvPr>
            <p:ph type="body" idx="1"/>
          </p:nvPr>
        </p:nvSpPr>
        <p:spPr>
          <a:xfrm>
            <a:off x="635000" y="2129683"/>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There are many techniques build into </a:t>
            </a:r>
            <a:r>
              <a:rPr lang="en-US" sz="2800" dirty="0" err="1">
                <a:latin typeface="Arial" charset="0"/>
                <a:ea typeface="Arial" charset="0"/>
                <a:cs typeface="Arial" charset="0"/>
                <a:sym typeface="Georgia"/>
              </a:rPr>
              <a:t>scikit</a:t>
            </a:r>
            <a:r>
              <a:rPr lang="en-US" sz="2800" dirty="0">
                <a:latin typeface="Arial" charset="0"/>
                <a:ea typeface="Arial" charset="0"/>
                <a:cs typeface="Arial" charset="0"/>
                <a:sym typeface="Georgia"/>
              </a:rPr>
              <a:t>-learn.</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One of the most common is </a:t>
            </a:r>
            <a:r>
              <a:rPr lang="en-US" sz="2800" b="1" dirty="0">
                <a:latin typeface="Arial" charset="0"/>
                <a:ea typeface="Arial" charset="0"/>
                <a:cs typeface="Arial" charset="0"/>
                <a:sym typeface="Georgia"/>
              </a:rPr>
              <a:t>Principal Component Analysis</a:t>
            </a:r>
            <a:r>
              <a:rPr lang="en-US" sz="2800" dirty="0">
                <a:latin typeface="Arial" charset="0"/>
                <a:ea typeface="Arial" charset="0"/>
                <a:cs typeface="Arial" charset="0"/>
                <a:sym typeface="Georgia"/>
              </a:rPr>
              <a:t> (</a:t>
            </a:r>
            <a:r>
              <a:rPr lang="en-US" sz="2800" b="1" dirty="0">
                <a:latin typeface="Arial" charset="0"/>
                <a:ea typeface="Arial" charset="0"/>
                <a:cs typeface="Arial" charset="0"/>
                <a:sym typeface="Georgia"/>
              </a:rPr>
              <a:t>PCA</a:t>
            </a:r>
            <a:r>
              <a:rPr lang="en-US" sz="2800" dirty="0">
                <a:latin typeface="Arial" charset="0"/>
                <a:ea typeface="Arial" charset="0"/>
                <a:cs typeface="Arial" charset="0"/>
                <a:sym typeface="Georgia"/>
              </a:rPr>
              <a:t>).</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PCA, when applied to text data, is sometimes known as </a:t>
            </a:r>
            <a:r>
              <a:rPr lang="en-US" sz="2800" b="1" dirty="0">
                <a:latin typeface="Arial" charset="0"/>
                <a:ea typeface="Arial" charset="0"/>
                <a:cs typeface="Arial" charset="0"/>
                <a:sym typeface="Georgia"/>
              </a:rPr>
              <a:t>Latent Semantic Indexing</a:t>
            </a:r>
            <a:r>
              <a:rPr lang="en-US" sz="2800" dirty="0">
                <a:latin typeface="Arial" charset="0"/>
                <a:ea typeface="Arial" charset="0"/>
                <a:cs typeface="Arial" charset="0"/>
                <a:sym typeface="Georgia"/>
              </a:rPr>
              <a:t> (</a:t>
            </a:r>
            <a:r>
              <a:rPr lang="en-US" sz="2800" b="1" dirty="0">
                <a:latin typeface="Arial" charset="0"/>
                <a:ea typeface="Arial" charset="0"/>
                <a:cs typeface="Arial" charset="0"/>
                <a:sym typeface="Georgia"/>
              </a:rPr>
              <a:t>LSI</a:t>
            </a:r>
            <a:r>
              <a:rPr lang="en-US" sz="2800" dirty="0">
                <a:latin typeface="Arial" charset="0"/>
                <a:ea typeface="Arial" charset="0"/>
                <a:cs typeface="Arial" charset="0"/>
                <a:sym typeface="Georgia"/>
              </a:rPr>
              <a:t>).</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Shape 589"/>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DIMENSIONALITY REDUCTION IN TEXT REPRESENTATION</a:t>
            </a:r>
          </a:p>
        </p:txBody>
      </p:sp>
      <p:sp>
        <p:nvSpPr>
          <p:cNvPr id="590" name="Shape 590"/>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PCA helps reduce the feature space into fewer dimensions.</a:t>
            </a:r>
          </a:p>
        </p:txBody>
      </p:sp>
      <p:pic>
        <p:nvPicPr>
          <p:cNvPr id="591" name="Shape 591"/>
          <p:cNvPicPr preferRelativeResize="0"/>
          <p:nvPr/>
        </p:nvPicPr>
        <p:blipFill>
          <a:blip r:embed="rId3">
            <a:alphaModFix/>
          </a:blip>
          <a:stretch>
            <a:fillRect/>
          </a:stretch>
        </p:blipFill>
        <p:spPr>
          <a:xfrm>
            <a:off x="765937" y="2314471"/>
            <a:ext cx="11472925" cy="4550878"/>
          </a:xfrm>
          <a:prstGeom prst="rect">
            <a:avLst/>
          </a:prstGeom>
          <a:noFill/>
          <a:ln>
            <a:noFill/>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Shape 59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MIXTURE MODELS AND LANGUAGE PROCESSING</a:t>
            </a:r>
          </a:p>
        </p:txBody>
      </p:sp>
      <p:sp>
        <p:nvSpPr>
          <p:cNvPr id="597" name="Shape 597"/>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Mixture models (specifically </a:t>
            </a:r>
            <a:r>
              <a:rPr lang="en-US" sz="2800" b="1" dirty="0">
                <a:latin typeface="Arial" charset="0"/>
                <a:ea typeface="Arial" charset="0"/>
                <a:cs typeface="Arial" charset="0"/>
                <a:sym typeface="Georgia"/>
              </a:rPr>
              <a:t>LDA</a:t>
            </a:r>
            <a:r>
              <a:rPr lang="en-US" sz="2800" dirty="0">
                <a:latin typeface="Arial" charset="0"/>
                <a:ea typeface="Arial" charset="0"/>
                <a:cs typeface="Arial" charset="0"/>
                <a:sym typeface="Georgia"/>
              </a:rPr>
              <a:t> or </a:t>
            </a:r>
            <a:r>
              <a:rPr lang="en-US" sz="2800" b="1" dirty="0">
                <a:latin typeface="Arial" charset="0"/>
                <a:ea typeface="Arial" charset="0"/>
                <a:cs typeface="Arial" charset="0"/>
                <a:sym typeface="Georgia"/>
              </a:rPr>
              <a:t>Latent </a:t>
            </a:r>
            <a:r>
              <a:rPr lang="en-US" sz="2800" b="1" dirty="0" err="1">
                <a:latin typeface="Arial" charset="0"/>
                <a:ea typeface="Arial" charset="0"/>
                <a:cs typeface="Arial" charset="0"/>
                <a:sym typeface="Georgia"/>
              </a:rPr>
              <a:t>Dirichlet</a:t>
            </a:r>
            <a:r>
              <a:rPr lang="en-US" sz="2800" b="1" dirty="0">
                <a:latin typeface="Arial" charset="0"/>
                <a:ea typeface="Arial" charset="0"/>
                <a:cs typeface="Arial" charset="0"/>
                <a:sym typeface="Georgia"/>
              </a:rPr>
              <a:t> Allocation</a:t>
            </a:r>
            <a:r>
              <a:rPr lang="en-US" sz="2800" dirty="0">
                <a:latin typeface="Arial" charset="0"/>
                <a:ea typeface="Arial" charset="0"/>
                <a:cs typeface="Arial" charset="0"/>
                <a:sym typeface="Georgia"/>
              </a:rPr>
              <a:t>) take this concept further and generate more structure around the documents.</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Instead of just replacing correlated columns, we create clusters of common words and generate probability distributions to explicitly state how related words are.</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Shape 602"/>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MIXTURE MODELS AND LANGUAGE PROCESSING</a:t>
            </a:r>
          </a:p>
        </p:txBody>
      </p:sp>
      <p:sp>
        <p:nvSpPr>
          <p:cNvPr id="603" name="Shape 603"/>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To understand this better, let’s imagine a new way to generate text:</a:t>
            </a:r>
          </a:p>
          <a:p>
            <a:pPr marR="0" lvl="0" algn="l" rtl="0">
              <a:spcBef>
                <a:spcPts val="0"/>
              </a:spcBef>
              <a:buNone/>
            </a:pPr>
            <a:endParaRPr sz="2800" dirty="0">
              <a:latin typeface="Arial" charset="0"/>
              <a:ea typeface="Arial" charset="0"/>
              <a:cs typeface="Arial" charset="0"/>
              <a:sym typeface="Georgia"/>
            </a:endParaRPr>
          </a:p>
          <a:p>
            <a:pPr marR="0" lvl="1" algn="l" rtl="0">
              <a:lnSpc>
                <a:spcPct val="150000"/>
              </a:lnSpc>
              <a:spcBef>
                <a:spcPts val="0"/>
              </a:spcBef>
              <a:buSzPct val="100000"/>
              <a:buFont typeface="Georgia"/>
              <a:buAutoNum type="alphaLcPeriod"/>
            </a:pPr>
            <a:r>
              <a:rPr lang="en-US" sz="2800" dirty="0">
                <a:latin typeface="Arial" charset="0"/>
                <a:ea typeface="Arial" charset="0"/>
                <a:cs typeface="Arial" charset="0"/>
                <a:sym typeface="Georgia"/>
              </a:rPr>
              <a:t>Start writing a document</a:t>
            </a:r>
          </a:p>
          <a:p>
            <a:pPr marR="0" lvl="2" algn="l" rtl="0">
              <a:lnSpc>
                <a:spcPct val="150000"/>
              </a:lnSpc>
              <a:spcBef>
                <a:spcPts val="0"/>
              </a:spcBef>
              <a:buSzPct val="100000"/>
              <a:buFont typeface="Georgia"/>
              <a:buAutoNum type="romanLcPeriod"/>
            </a:pPr>
            <a:r>
              <a:rPr lang="en-US" sz="2800" dirty="0">
                <a:latin typeface="Arial" charset="0"/>
                <a:ea typeface="Arial" charset="0"/>
                <a:cs typeface="Arial" charset="0"/>
                <a:sym typeface="Georgia"/>
              </a:rPr>
              <a:t>Choose a topic (sports, news, science).</a:t>
            </a:r>
          </a:p>
          <a:p>
            <a:pPr marR="0" lvl="2" algn="l" rtl="0">
              <a:lnSpc>
                <a:spcPct val="150000"/>
              </a:lnSpc>
              <a:spcBef>
                <a:spcPts val="0"/>
              </a:spcBef>
              <a:buSzPct val="100000"/>
              <a:buFont typeface="Georgia"/>
              <a:buAutoNum type="romanLcPeriod"/>
            </a:pPr>
            <a:r>
              <a:rPr lang="en-US" sz="2800" dirty="0">
                <a:latin typeface="Arial" charset="0"/>
                <a:ea typeface="Arial" charset="0"/>
                <a:cs typeface="Arial" charset="0"/>
                <a:sym typeface="Georgia"/>
              </a:rPr>
              <a:t>Choose a random word from that topic.</a:t>
            </a:r>
          </a:p>
          <a:p>
            <a:pPr marR="0" lvl="2" algn="l" rtl="0">
              <a:lnSpc>
                <a:spcPct val="150000"/>
              </a:lnSpc>
              <a:spcBef>
                <a:spcPts val="0"/>
              </a:spcBef>
              <a:buSzPct val="100000"/>
              <a:buFont typeface="Georgia"/>
              <a:buAutoNum type="romanLcPeriod"/>
            </a:pPr>
            <a:r>
              <a:rPr lang="en-US" sz="2800" dirty="0">
                <a:latin typeface="Arial" charset="0"/>
                <a:ea typeface="Arial" charset="0"/>
                <a:cs typeface="Arial" charset="0"/>
                <a:sym typeface="Georgia"/>
              </a:rPr>
              <a:t>Repeat.</a:t>
            </a:r>
          </a:p>
          <a:p>
            <a:pPr marR="0" lvl="1" algn="l" rtl="0">
              <a:lnSpc>
                <a:spcPct val="100000"/>
              </a:lnSpc>
              <a:spcBef>
                <a:spcPts val="0"/>
              </a:spcBef>
              <a:buSzPct val="100000"/>
              <a:buFont typeface="Georgia"/>
              <a:buAutoNum type="alphaLcPeriod"/>
            </a:pPr>
            <a:r>
              <a:rPr lang="en-US" sz="2800" dirty="0">
                <a:latin typeface="Arial" charset="0"/>
                <a:ea typeface="Arial" charset="0"/>
                <a:cs typeface="Arial" charset="0"/>
                <a:sym typeface="Georgia"/>
              </a:rPr>
              <a:t>Repeat for the next document.</a:t>
            </a:r>
          </a:p>
          <a:p>
            <a:pPr marR="0" lvl="0" algn="l" rtl="0">
              <a:spcBef>
                <a:spcPts val="0"/>
              </a:spcBef>
              <a:buNone/>
            </a:pPr>
            <a:endParaRPr sz="2800" dirty="0">
              <a:latin typeface="Arial" charset="0"/>
              <a:ea typeface="Arial" charset="0"/>
              <a:cs typeface="Arial" charset="0"/>
              <a:sym typeface="Georgia"/>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Shape 608"/>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MIXTURE MODELS AND LANGUAGE PROCESSING</a:t>
            </a:r>
          </a:p>
        </p:txBody>
      </p:sp>
      <p:sp>
        <p:nvSpPr>
          <p:cNvPr id="609" name="Shape 609"/>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This ‘model’ of text is assuming that each document is some </a:t>
            </a:r>
            <a:r>
              <a:rPr lang="en-US" sz="2800" i="1" dirty="0">
                <a:latin typeface="Arial" charset="0"/>
                <a:ea typeface="Arial" charset="0"/>
                <a:cs typeface="Arial" charset="0"/>
                <a:sym typeface="Georgia"/>
              </a:rPr>
              <a:t>mixture</a:t>
            </a:r>
            <a:r>
              <a:rPr lang="en-US" sz="2800" dirty="0">
                <a:latin typeface="Arial" charset="0"/>
                <a:ea typeface="Arial" charset="0"/>
                <a:cs typeface="Arial" charset="0"/>
                <a:sym typeface="Georgia"/>
              </a:rPr>
              <a:t> of topics.</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It may be mostly science but may contain some business information.</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The </a:t>
            </a:r>
            <a:r>
              <a:rPr lang="en-US" sz="2800" i="1" dirty="0">
                <a:latin typeface="Arial" charset="0"/>
                <a:ea typeface="Arial" charset="0"/>
                <a:cs typeface="Arial" charset="0"/>
                <a:sym typeface="Georgia"/>
              </a:rPr>
              <a:t>latent</a:t>
            </a:r>
            <a:r>
              <a:rPr lang="en-US" sz="2800" dirty="0">
                <a:latin typeface="Arial" charset="0"/>
                <a:ea typeface="Arial" charset="0"/>
                <a:cs typeface="Arial" charset="0"/>
                <a:sym typeface="Georgia"/>
              </a:rPr>
              <a:t> structure we want to uncover are the topics (or concepts) that generate that text.</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Shape 614"/>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i="1" dirty="0">
                <a:latin typeface="Arial" charset="0"/>
                <a:ea typeface="Arial" charset="0"/>
                <a:cs typeface="Arial" charset="0"/>
                <a:sym typeface="Georgia"/>
              </a:rPr>
              <a:t>Latent </a:t>
            </a:r>
            <a:r>
              <a:rPr lang="en-US" sz="2800" i="1" dirty="0" err="1">
                <a:latin typeface="Arial" charset="0"/>
                <a:ea typeface="Arial" charset="0"/>
                <a:cs typeface="Arial" charset="0"/>
                <a:sym typeface="Georgia"/>
              </a:rPr>
              <a:t>Dirichlet</a:t>
            </a:r>
            <a:r>
              <a:rPr lang="en-US" sz="2800" i="1" dirty="0">
                <a:latin typeface="Arial" charset="0"/>
                <a:ea typeface="Arial" charset="0"/>
                <a:cs typeface="Arial" charset="0"/>
                <a:sym typeface="Georgia"/>
              </a:rPr>
              <a:t> Allocation</a:t>
            </a:r>
            <a:r>
              <a:rPr lang="en-US" sz="2800" dirty="0">
                <a:latin typeface="Arial" charset="0"/>
                <a:ea typeface="Arial" charset="0"/>
                <a:cs typeface="Arial" charset="0"/>
                <a:sym typeface="Georgia"/>
              </a:rPr>
              <a:t> is a model that assumes this is the way text is generated and then attempts to learn two things:</a:t>
            </a:r>
          </a:p>
          <a:p>
            <a:pPr marR="0" lvl="0" algn="l" rtl="0">
              <a:spcBef>
                <a:spcPts val="0"/>
              </a:spcBef>
              <a:buNone/>
            </a:pPr>
            <a:endParaRPr sz="2800" dirty="0">
              <a:latin typeface="Arial" charset="0"/>
              <a:ea typeface="Arial" charset="0"/>
              <a:cs typeface="Arial" charset="0"/>
              <a:sym typeface="Georgia"/>
            </a:endParaRPr>
          </a:p>
          <a:p>
            <a:pPr marR="0" lvl="1" algn="l" rtl="0">
              <a:spcBef>
                <a:spcPts val="0"/>
              </a:spcBef>
              <a:buSzPct val="100000"/>
              <a:buFont typeface="Georgia"/>
              <a:buAutoNum type="alphaLcPeriod"/>
            </a:pPr>
            <a:r>
              <a:rPr lang="en-US" sz="2800" dirty="0">
                <a:latin typeface="Arial" charset="0"/>
                <a:ea typeface="Arial" charset="0"/>
                <a:cs typeface="Arial" charset="0"/>
                <a:sym typeface="Georgia"/>
              </a:rPr>
              <a:t>The word distribution of each topic</a:t>
            </a:r>
          </a:p>
          <a:p>
            <a:pPr marR="0" lvl="1" algn="l" rtl="0">
              <a:spcBef>
                <a:spcPts val="0"/>
              </a:spcBef>
              <a:buSzPct val="100000"/>
              <a:buFont typeface="Georgia"/>
              <a:buAutoNum type="alphaLcPeriod"/>
            </a:pPr>
            <a:endParaRPr lang="en-US" sz="2800" dirty="0">
              <a:latin typeface="Arial" charset="0"/>
              <a:ea typeface="Arial" charset="0"/>
              <a:cs typeface="Arial" charset="0"/>
              <a:sym typeface="Georgia"/>
            </a:endParaRPr>
          </a:p>
          <a:p>
            <a:pPr marR="0" lvl="1" algn="l" rtl="0">
              <a:spcBef>
                <a:spcPts val="0"/>
              </a:spcBef>
              <a:buSzPct val="100000"/>
              <a:buFont typeface="Georgia"/>
              <a:buAutoNum type="alphaLcPeriod"/>
            </a:pPr>
            <a:r>
              <a:rPr lang="en-US" sz="2800" dirty="0" smtClean="0">
                <a:latin typeface="Arial" charset="0"/>
                <a:ea typeface="Arial" charset="0"/>
                <a:cs typeface="Arial" charset="0"/>
                <a:sym typeface="Georgia"/>
              </a:rPr>
              <a:t>The </a:t>
            </a:r>
            <a:r>
              <a:rPr lang="en-US" sz="2800" dirty="0">
                <a:latin typeface="Arial" charset="0"/>
                <a:ea typeface="Arial" charset="0"/>
                <a:cs typeface="Arial" charset="0"/>
                <a:sym typeface="Georgia"/>
              </a:rPr>
              <a:t>topic distribution of each document.</a:t>
            </a:r>
          </a:p>
        </p:txBody>
      </p:sp>
      <p:sp>
        <p:nvSpPr>
          <p:cNvPr id="615" name="Shape 615"/>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MIXTURE MODELS AND LANGUAGE PROCESSING</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Shape 620"/>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MIXTURE MODELS AND LANGUAGE PROCESSING</a:t>
            </a:r>
          </a:p>
        </p:txBody>
      </p:sp>
      <p:pic>
        <p:nvPicPr>
          <p:cNvPr id="621" name="Shape 621"/>
          <p:cNvPicPr preferRelativeResize="0"/>
          <p:nvPr/>
        </p:nvPicPr>
        <p:blipFill>
          <a:blip r:embed="rId3">
            <a:alphaModFix/>
          </a:blip>
          <a:stretch>
            <a:fillRect/>
          </a:stretch>
        </p:blipFill>
        <p:spPr>
          <a:xfrm>
            <a:off x="1094987" y="1258549"/>
            <a:ext cx="10814824" cy="5997924"/>
          </a:xfrm>
          <a:prstGeom prst="rect">
            <a:avLst/>
          </a:prstGeom>
          <a:noFill/>
          <a:ln>
            <a:noFill/>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Shape 626"/>
          <p:cNvSpPr txBox="1">
            <a:spLocks noGrp="1"/>
          </p:cNvSpPr>
          <p:nvPr>
            <p:ph type="body" idx="1"/>
          </p:nvPr>
        </p:nvSpPr>
        <p:spPr>
          <a:xfrm>
            <a:off x="635002" y="1292775"/>
            <a:ext cx="5971499" cy="54365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Clr>
                <a:srgbClr val="000000"/>
              </a:buClr>
              <a:buSzPct val="100000"/>
              <a:buFont typeface="Georgia"/>
              <a:buChar char="‣"/>
            </a:pPr>
            <a:r>
              <a:rPr lang="en-US" sz="2800" dirty="0">
                <a:latin typeface="Arial" charset="0"/>
                <a:ea typeface="Arial" charset="0"/>
                <a:cs typeface="Arial" charset="0"/>
                <a:sym typeface="Georgia"/>
              </a:rPr>
              <a:t>The </a:t>
            </a:r>
            <a:r>
              <a:rPr lang="en-US" sz="2800" i="1" dirty="0">
                <a:latin typeface="Arial" charset="0"/>
                <a:ea typeface="Arial" charset="0"/>
                <a:cs typeface="Arial" charset="0"/>
                <a:sym typeface="Georgia"/>
              </a:rPr>
              <a:t>word distribution</a:t>
            </a:r>
            <a:r>
              <a:rPr lang="en-US" sz="2800" dirty="0">
                <a:latin typeface="Arial" charset="0"/>
                <a:ea typeface="Arial" charset="0"/>
                <a:cs typeface="Arial" charset="0"/>
                <a:sym typeface="Georgia"/>
              </a:rPr>
              <a:t> is a multinomial distribution of each topic representing what words are most likely from that topic.</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p:txBody>
      </p:sp>
      <p:sp>
        <p:nvSpPr>
          <p:cNvPr id="627" name="Shape 627"/>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MIXTURE MODELS AND LANGUAGE PROCESSING</a:t>
            </a:r>
          </a:p>
        </p:txBody>
      </p:sp>
      <p:pic>
        <p:nvPicPr>
          <p:cNvPr id="628" name="Shape 628"/>
          <p:cNvPicPr preferRelativeResize="0"/>
          <p:nvPr/>
        </p:nvPicPr>
        <p:blipFill>
          <a:blip r:embed="rId3">
            <a:alphaModFix/>
          </a:blip>
          <a:stretch>
            <a:fillRect/>
          </a:stretch>
        </p:blipFill>
        <p:spPr>
          <a:xfrm>
            <a:off x="6262787" y="1330847"/>
            <a:ext cx="6107023" cy="4557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Shape 440"/>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Arial" charset="0"/>
                <a:ea typeface="Arial" charset="0"/>
                <a:cs typeface="Arial" charset="0"/>
                <a:sym typeface="Oswald"/>
              </a:rPr>
              <a:t>DIMENSION REDUCTION</a:t>
            </a:r>
            <a:endParaRPr lang="en-US" sz="3200" b="1" dirty="0">
              <a:latin typeface="Arial" charset="0"/>
              <a:ea typeface="Arial" charset="0"/>
              <a:cs typeface="Arial" charset="0"/>
              <a:sym typeface="Oswald"/>
            </a:endParaRPr>
          </a:p>
        </p:txBody>
      </p:sp>
      <p:sp>
        <p:nvSpPr>
          <p:cNvPr id="441" name="Shape 441"/>
          <p:cNvSpPr txBox="1">
            <a:spLocks noGrp="1"/>
          </p:cNvSpPr>
          <p:nvPr>
            <p:ph type="body" idx="1"/>
          </p:nvPr>
        </p:nvSpPr>
        <p:spPr>
          <a:xfrm>
            <a:off x="635006" y="2343206"/>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571500" indent="-571500">
              <a:buAutoNum type="romanUcPeriod"/>
            </a:pPr>
            <a:r>
              <a:rPr lang="en-US" sz="2800" b="1" dirty="0" smtClean="0"/>
              <a:t>DIMENSIONALITY REDUCTION</a:t>
            </a:r>
            <a:endParaRPr lang="en-US" sz="2800" b="1" dirty="0"/>
          </a:p>
          <a:p>
            <a:pPr marL="571500" indent="-571500">
              <a:buAutoNum type="romanUcPeriod"/>
            </a:pPr>
            <a:r>
              <a:rPr lang="en-US" sz="2800" b="1" dirty="0" smtClean="0"/>
              <a:t>PRINCIPAL </a:t>
            </a:r>
            <a:r>
              <a:rPr lang="en-US" sz="2800" b="1" dirty="0"/>
              <a:t>COMPONENTS ANALYSIS </a:t>
            </a:r>
            <a:endParaRPr lang="en-US" sz="2800" b="1" dirty="0" smtClean="0"/>
          </a:p>
          <a:p>
            <a:pPr marL="571500" indent="-571500">
              <a:buAutoNum type="romanUcPeriod"/>
            </a:pPr>
            <a:r>
              <a:rPr lang="en-US" sz="2800" b="1" dirty="0" smtClean="0"/>
              <a:t>APPLY PCA TO IRIS DATASET</a:t>
            </a:r>
          </a:p>
          <a:p>
            <a:pPr marL="571500" indent="-571500">
              <a:buAutoNum type="romanUcPeriod"/>
            </a:pPr>
            <a:r>
              <a:rPr lang="en-US" sz="2800" b="1" dirty="0" smtClean="0">
                <a:effectLst/>
              </a:rPr>
              <a:t>APPLY PCA TO YELP DATASET</a:t>
            </a:r>
            <a:endParaRPr lang="en-US" sz="2800" dirty="0">
              <a:effectLst/>
            </a:endParaRPr>
          </a:p>
        </p:txBody>
      </p:sp>
      <p:sp>
        <p:nvSpPr>
          <p:cNvPr id="442" name="Shape 442"/>
          <p:cNvSpPr txBox="1">
            <a:spLocks noGrp="1"/>
          </p:cNvSpPr>
          <p:nvPr>
            <p:ph type="title"/>
          </p:nvPr>
        </p:nvSpPr>
        <p:spPr>
          <a:xfrm>
            <a:off x="635000" y="1876156"/>
            <a:ext cx="11734800" cy="711300"/>
          </a:xfrm>
          <a:prstGeom prst="rect">
            <a:avLst/>
          </a:prstGeom>
          <a:noFill/>
          <a:ln>
            <a:noFill/>
          </a:ln>
        </p:spPr>
        <p:txBody>
          <a:bodyPr lIns="0" tIns="0" rIns="0" bIns="0" anchor="t" anchorCtr="0">
            <a:noAutofit/>
          </a:bodyPr>
          <a:lstStyle/>
          <a:p>
            <a:pPr marL="0" marR="0" lvl="0" indent="0" algn="l" rtl="0">
              <a:lnSpc>
                <a:spcPct val="92592"/>
              </a:lnSpc>
              <a:spcBef>
                <a:spcPts val="0"/>
              </a:spcBef>
              <a:buSzPct val="25000"/>
              <a:buNone/>
            </a:pPr>
            <a:r>
              <a:rPr lang="en-US" sz="5400" b="1" dirty="0">
                <a:latin typeface="Arial" charset="0"/>
                <a:ea typeface="Arial" charset="0"/>
                <a:cs typeface="Arial" charset="0"/>
                <a:sym typeface="Oswald"/>
              </a:rPr>
              <a:t>LEARNING OBJECTIVES</a:t>
            </a:r>
          </a:p>
        </p:txBody>
      </p:sp>
    </p:spTree>
    <p:extLst>
      <p:ext uri="{BB962C8B-B14F-4D97-AF65-F5344CB8AC3E}">
        <p14:creationId xmlns:p14="http://schemas.microsoft.com/office/powerpoint/2010/main" val="180258453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Shape 633"/>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For example, let’s say we have three topics: sports, business, and science.</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For each topic, we uncover the most likely words to come from them:</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lvl="0" algn="ctr" rtl="0">
              <a:lnSpc>
                <a:spcPct val="100000"/>
              </a:lnSpc>
              <a:spcBef>
                <a:spcPts val="0"/>
              </a:spcBef>
              <a:spcAft>
                <a:spcPts val="1200"/>
              </a:spcAft>
              <a:buNone/>
            </a:pPr>
            <a:r>
              <a:rPr lang="en-US" sz="1800" dirty="0">
                <a:solidFill>
                  <a:srgbClr val="333333"/>
                </a:solidFill>
                <a:highlight>
                  <a:srgbClr val="F7F7F7"/>
                </a:highlight>
                <a:latin typeface="Arial" charset="0"/>
                <a:ea typeface="Arial" charset="0"/>
                <a:cs typeface="Arial" charset="0"/>
                <a:sym typeface="Consolas"/>
              </a:rPr>
              <a:t>sports: [football: 0.3, basketball: 0.2, baseball: 0.2, touchdown: 0.02 ... genetics: 0.0001]</a:t>
            </a:r>
            <a:br>
              <a:rPr lang="en-US" sz="1800" dirty="0">
                <a:solidFill>
                  <a:srgbClr val="333333"/>
                </a:solidFill>
                <a:highlight>
                  <a:srgbClr val="F7F7F7"/>
                </a:highlight>
                <a:latin typeface="Arial" charset="0"/>
                <a:ea typeface="Arial" charset="0"/>
                <a:cs typeface="Arial" charset="0"/>
                <a:sym typeface="Consolas"/>
              </a:rPr>
            </a:br>
            <a:r>
              <a:rPr lang="en-US" sz="1800" dirty="0">
                <a:solidFill>
                  <a:srgbClr val="333333"/>
                </a:solidFill>
                <a:highlight>
                  <a:srgbClr val="F7F7F7"/>
                </a:highlight>
                <a:latin typeface="Arial" charset="0"/>
                <a:ea typeface="Arial" charset="0"/>
                <a:cs typeface="Arial" charset="0"/>
                <a:sym typeface="Consolas"/>
              </a:rPr>
              <a:t/>
            </a:r>
            <a:br>
              <a:rPr lang="en-US" sz="1800" dirty="0">
                <a:solidFill>
                  <a:srgbClr val="333333"/>
                </a:solidFill>
                <a:highlight>
                  <a:srgbClr val="F7F7F7"/>
                </a:highlight>
                <a:latin typeface="Arial" charset="0"/>
                <a:ea typeface="Arial" charset="0"/>
                <a:cs typeface="Arial" charset="0"/>
                <a:sym typeface="Consolas"/>
              </a:rPr>
            </a:br>
            <a:r>
              <a:rPr lang="en-US" sz="1800" dirty="0">
                <a:solidFill>
                  <a:srgbClr val="333333"/>
                </a:solidFill>
                <a:highlight>
                  <a:srgbClr val="F7F7F7"/>
                </a:highlight>
                <a:latin typeface="Arial" charset="0"/>
                <a:ea typeface="Arial" charset="0"/>
                <a:cs typeface="Arial" charset="0"/>
                <a:sym typeface="Consolas"/>
              </a:rPr>
              <a:t>science: [genetics: 0.2, drug: 0.2, ... baseball: 0.0001]</a:t>
            </a:r>
            <a:br>
              <a:rPr lang="en-US" sz="1800" dirty="0">
                <a:solidFill>
                  <a:srgbClr val="333333"/>
                </a:solidFill>
                <a:highlight>
                  <a:srgbClr val="F7F7F7"/>
                </a:highlight>
                <a:latin typeface="Arial" charset="0"/>
                <a:ea typeface="Arial" charset="0"/>
                <a:cs typeface="Arial" charset="0"/>
                <a:sym typeface="Consolas"/>
              </a:rPr>
            </a:br>
            <a:r>
              <a:rPr lang="en-US" sz="1800" dirty="0">
                <a:solidFill>
                  <a:srgbClr val="333333"/>
                </a:solidFill>
                <a:highlight>
                  <a:srgbClr val="F7F7F7"/>
                </a:highlight>
                <a:latin typeface="Arial" charset="0"/>
                <a:ea typeface="Arial" charset="0"/>
                <a:cs typeface="Arial" charset="0"/>
                <a:sym typeface="Consolas"/>
              </a:rPr>
              <a:t/>
            </a:r>
            <a:br>
              <a:rPr lang="en-US" sz="1800" dirty="0">
                <a:solidFill>
                  <a:srgbClr val="333333"/>
                </a:solidFill>
                <a:highlight>
                  <a:srgbClr val="F7F7F7"/>
                </a:highlight>
                <a:latin typeface="Arial" charset="0"/>
                <a:ea typeface="Arial" charset="0"/>
                <a:cs typeface="Arial" charset="0"/>
                <a:sym typeface="Consolas"/>
              </a:rPr>
            </a:br>
            <a:r>
              <a:rPr lang="en-US" sz="1800" dirty="0">
                <a:solidFill>
                  <a:srgbClr val="333333"/>
                </a:solidFill>
                <a:highlight>
                  <a:srgbClr val="F7F7F7"/>
                </a:highlight>
                <a:latin typeface="Arial" charset="0"/>
                <a:ea typeface="Arial" charset="0"/>
                <a:cs typeface="Arial" charset="0"/>
                <a:sym typeface="Consolas"/>
              </a:rPr>
              <a:t>business: [stocks: 0.1, </a:t>
            </a:r>
            <a:r>
              <a:rPr lang="en-US" sz="1800" dirty="0" err="1">
                <a:solidFill>
                  <a:srgbClr val="333333"/>
                </a:solidFill>
                <a:highlight>
                  <a:srgbClr val="F7F7F7"/>
                </a:highlight>
                <a:latin typeface="Arial" charset="0"/>
                <a:ea typeface="Arial" charset="0"/>
                <a:cs typeface="Arial" charset="0"/>
                <a:sym typeface="Consolas"/>
              </a:rPr>
              <a:t>ipo</a:t>
            </a:r>
            <a:r>
              <a:rPr lang="en-US" sz="1800" dirty="0">
                <a:solidFill>
                  <a:srgbClr val="333333"/>
                </a:solidFill>
                <a:highlight>
                  <a:srgbClr val="F7F7F7"/>
                </a:highlight>
                <a:latin typeface="Arial" charset="0"/>
                <a:ea typeface="Arial" charset="0"/>
                <a:cs typeface="Arial" charset="0"/>
                <a:sym typeface="Consolas"/>
              </a:rPr>
              <a:t>: 0.08,  ... baseball: 0.0001]</a:t>
            </a:r>
          </a:p>
          <a:p>
            <a:pPr lvl="0" algn="ctr" rtl="0">
              <a:lnSpc>
                <a:spcPct val="100000"/>
              </a:lnSpc>
              <a:spcBef>
                <a:spcPts val="0"/>
              </a:spcBef>
              <a:spcAft>
                <a:spcPts val="1200"/>
              </a:spcAft>
              <a:buNone/>
            </a:pPr>
            <a:endParaRPr sz="600" dirty="0">
              <a:solidFill>
                <a:srgbClr val="333333"/>
              </a:solidFill>
              <a:highlight>
                <a:srgbClr val="F7F7F7"/>
              </a:highlight>
              <a:latin typeface="Arial" charset="0"/>
              <a:ea typeface="Arial" charset="0"/>
              <a:cs typeface="Arial" charset="0"/>
              <a:sym typeface="Consolas"/>
            </a:endParaRPr>
          </a:p>
          <a:p>
            <a:pPr marL="203200" lvl="0" indent="-256540" rtl="0">
              <a:spcBef>
                <a:spcPts val="0"/>
              </a:spcBef>
              <a:buClr>
                <a:schemeClr val="dk1"/>
              </a:buClr>
              <a:buSzPct val="100000"/>
              <a:buFont typeface="Georgia"/>
              <a:buChar char="‣"/>
            </a:pPr>
            <a:r>
              <a:rPr lang="en-US" sz="2800" dirty="0">
                <a:solidFill>
                  <a:schemeClr val="dk1"/>
                </a:solidFill>
                <a:latin typeface="Arial" charset="0"/>
                <a:ea typeface="Arial" charset="0"/>
                <a:cs typeface="Arial" charset="0"/>
                <a:sym typeface="Georgia"/>
              </a:rPr>
              <a:t>For each word and topic pair, we learn some probability:</a:t>
            </a:r>
            <a:br>
              <a:rPr lang="en-US" sz="2800" dirty="0">
                <a:solidFill>
                  <a:schemeClr val="dk1"/>
                </a:solidFill>
                <a:latin typeface="Arial" charset="0"/>
                <a:ea typeface="Arial" charset="0"/>
                <a:cs typeface="Arial" charset="0"/>
                <a:sym typeface="Georgia"/>
              </a:rPr>
            </a:br>
            <a:r>
              <a:rPr lang="en-US" sz="2800" dirty="0">
                <a:solidFill>
                  <a:schemeClr val="dk1"/>
                </a:solidFill>
                <a:latin typeface="Arial" charset="0"/>
                <a:ea typeface="Arial" charset="0"/>
                <a:cs typeface="Arial" charset="0"/>
                <a:sym typeface="Georgia"/>
              </a:rPr>
              <a:t> </a:t>
            </a:r>
            <a:r>
              <a:rPr lang="en-US" sz="2800" dirty="0">
                <a:solidFill>
                  <a:schemeClr val="dk1"/>
                </a:solidFill>
                <a:latin typeface="Arial" charset="0"/>
                <a:ea typeface="Arial" charset="0"/>
                <a:cs typeface="Arial" charset="0"/>
                <a:sym typeface="Consolas"/>
              </a:rPr>
              <a:t>P(</a:t>
            </a:r>
            <a:r>
              <a:rPr lang="en-US" sz="2800" dirty="0" err="1">
                <a:solidFill>
                  <a:schemeClr val="dk1"/>
                </a:solidFill>
                <a:latin typeface="Arial" charset="0"/>
                <a:ea typeface="Arial" charset="0"/>
                <a:cs typeface="Arial" charset="0"/>
                <a:sym typeface="Consolas"/>
              </a:rPr>
              <a:t>word|topic</a:t>
            </a:r>
            <a:r>
              <a:rPr lang="en-US" sz="2800" dirty="0">
                <a:solidFill>
                  <a:schemeClr val="dk1"/>
                </a:solidFill>
                <a:latin typeface="Arial" charset="0"/>
                <a:ea typeface="Arial" charset="0"/>
                <a:cs typeface="Arial" charset="0"/>
                <a:sym typeface="Consolas"/>
              </a:rPr>
              <a:t>)</a:t>
            </a:r>
            <a:r>
              <a:rPr lang="en-US" sz="2800" dirty="0">
                <a:solidFill>
                  <a:schemeClr val="dk1"/>
                </a:solidFill>
                <a:latin typeface="Arial" charset="0"/>
                <a:ea typeface="Arial" charset="0"/>
                <a:cs typeface="Arial" charset="0"/>
                <a:sym typeface="Georgia"/>
              </a:rPr>
              <a:t>.</a:t>
            </a:r>
          </a:p>
        </p:txBody>
      </p:sp>
      <p:sp>
        <p:nvSpPr>
          <p:cNvPr id="634" name="Shape 634"/>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MIXTURE MODELS AND LANGUAGE PROCESSING</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Shape 639"/>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The </a:t>
            </a:r>
            <a:r>
              <a:rPr lang="en-US" sz="2800" i="1" dirty="0">
                <a:latin typeface="Arial" charset="0"/>
                <a:ea typeface="Arial" charset="0"/>
                <a:cs typeface="Arial" charset="0"/>
                <a:sym typeface="Georgia"/>
              </a:rPr>
              <a:t>topic distribution</a:t>
            </a:r>
            <a:r>
              <a:rPr lang="en-US" sz="2800" dirty="0">
                <a:latin typeface="Arial" charset="0"/>
                <a:ea typeface="Arial" charset="0"/>
                <a:cs typeface="Arial" charset="0"/>
                <a:sym typeface="Georgia"/>
              </a:rPr>
              <a:t> is a multinomial distribution for each document representing what topics are most likely to appear in that document.</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For all our of sample documents, we have a distribution over {sports, science, business}.</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lvl="0" algn="ctr" rtl="0">
              <a:lnSpc>
                <a:spcPct val="150000"/>
              </a:lnSpc>
              <a:spcBef>
                <a:spcPts val="0"/>
              </a:spcBef>
              <a:spcAft>
                <a:spcPts val="1200"/>
              </a:spcAft>
              <a:buNone/>
            </a:pPr>
            <a:r>
              <a:rPr lang="en-US" sz="1800" dirty="0">
                <a:solidFill>
                  <a:srgbClr val="333333"/>
                </a:solidFill>
                <a:highlight>
                  <a:srgbClr val="F7F7F7"/>
                </a:highlight>
                <a:latin typeface="Arial" charset="0"/>
                <a:ea typeface="Arial" charset="0"/>
                <a:cs typeface="Arial" charset="0"/>
                <a:sym typeface="Consolas"/>
              </a:rPr>
              <a:t>ESPN article: [sports: 0.8, business: 0.2, science: 0.0]</a:t>
            </a:r>
            <a:br>
              <a:rPr lang="en-US" sz="1800" dirty="0">
                <a:solidFill>
                  <a:srgbClr val="333333"/>
                </a:solidFill>
                <a:highlight>
                  <a:srgbClr val="F7F7F7"/>
                </a:highlight>
                <a:latin typeface="Arial" charset="0"/>
                <a:ea typeface="Arial" charset="0"/>
                <a:cs typeface="Arial" charset="0"/>
                <a:sym typeface="Consolas"/>
              </a:rPr>
            </a:br>
            <a:r>
              <a:rPr lang="en-US" sz="1800" dirty="0">
                <a:solidFill>
                  <a:srgbClr val="333333"/>
                </a:solidFill>
                <a:highlight>
                  <a:srgbClr val="F7F7F7"/>
                </a:highlight>
                <a:latin typeface="Arial" charset="0"/>
                <a:ea typeface="Arial" charset="0"/>
                <a:cs typeface="Arial" charset="0"/>
                <a:sym typeface="Consolas"/>
              </a:rPr>
              <a:t>Bloomberg article: [business: 0.7, science: 0.2, sports: 0.1]</a:t>
            </a:r>
          </a:p>
          <a:p>
            <a:pPr lvl="0" algn="ctr" rtl="0">
              <a:lnSpc>
                <a:spcPct val="100000"/>
              </a:lnSpc>
              <a:spcBef>
                <a:spcPts val="0"/>
              </a:spcBef>
              <a:spcAft>
                <a:spcPts val="1200"/>
              </a:spcAft>
              <a:buNone/>
            </a:pPr>
            <a:endParaRPr sz="600" dirty="0">
              <a:solidFill>
                <a:srgbClr val="333333"/>
              </a:solidFill>
              <a:highlight>
                <a:srgbClr val="F7F7F7"/>
              </a:highlight>
              <a:latin typeface="Arial" charset="0"/>
              <a:ea typeface="Arial" charset="0"/>
              <a:cs typeface="Arial" charset="0"/>
              <a:sym typeface="Consolas"/>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For each topic and document pair, we learn some probability, </a:t>
            </a:r>
            <a:r>
              <a:rPr lang="en-US" sz="2800" dirty="0">
                <a:latin typeface="Arial" charset="0"/>
                <a:ea typeface="Arial" charset="0"/>
                <a:cs typeface="Arial" charset="0"/>
                <a:sym typeface="Consolas"/>
              </a:rPr>
              <a:t>P(</a:t>
            </a:r>
            <a:r>
              <a:rPr lang="en-US" sz="2800" dirty="0" err="1">
                <a:latin typeface="Arial" charset="0"/>
                <a:ea typeface="Arial" charset="0"/>
                <a:cs typeface="Arial" charset="0"/>
                <a:sym typeface="Consolas"/>
              </a:rPr>
              <a:t>topic|document</a:t>
            </a:r>
            <a:r>
              <a:rPr lang="en-US" sz="2800" dirty="0">
                <a:latin typeface="Arial" charset="0"/>
                <a:ea typeface="Arial" charset="0"/>
                <a:cs typeface="Arial" charset="0"/>
                <a:sym typeface="Consolas"/>
              </a:rPr>
              <a:t>)</a:t>
            </a:r>
            <a:r>
              <a:rPr lang="en-US" sz="2800" dirty="0">
                <a:latin typeface="Arial" charset="0"/>
                <a:ea typeface="Arial" charset="0"/>
                <a:cs typeface="Arial" charset="0"/>
                <a:sym typeface="Georgia"/>
              </a:rPr>
              <a:t>.</a:t>
            </a:r>
          </a:p>
        </p:txBody>
      </p:sp>
      <p:sp>
        <p:nvSpPr>
          <p:cNvPr id="640" name="Shape 640"/>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MIXTURE MODELS AND LANGUAGE PROCESSING</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Shape 645"/>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MIXTURE MODELS AND LANGUAGE PROCESSING</a:t>
            </a:r>
          </a:p>
        </p:txBody>
      </p:sp>
      <p:pic>
        <p:nvPicPr>
          <p:cNvPr id="646" name="Shape 646"/>
          <p:cNvPicPr preferRelativeResize="0"/>
          <p:nvPr/>
        </p:nvPicPr>
        <p:blipFill>
          <a:blip r:embed="rId3">
            <a:alphaModFix/>
          </a:blip>
          <a:stretch>
            <a:fillRect/>
          </a:stretch>
        </p:blipFill>
        <p:spPr>
          <a:xfrm>
            <a:off x="634999" y="1392100"/>
            <a:ext cx="11734798" cy="558510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Shape 651"/>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a:latin typeface="Arial" charset="0"/>
                <a:ea typeface="Arial" charset="0"/>
                <a:cs typeface="Arial" charset="0"/>
                <a:sym typeface="Georgia"/>
              </a:rPr>
              <a:t>Topic models are useful for organizing a collection of documents and uncovering the main underlying concepts.</a:t>
            </a:r>
          </a:p>
          <a:p>
            <a:pPr marR="0" lvl="0" algn="l" rtl="0">
              <a:lnSpc>
                <a:spcPct val="100000"/>
              </a:lnSpc>
              <a:spcBef>
                <a:spcPts val="0"/>
              </a:spcBef>
              <a:spcAft>
                <a:spcPts val="0"/>
              </a:spcAft>
              <a:buNone/>
            </a:pPr>
            <a:endParaRPr sz="280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a:latin typeface="Arial" charset="0"/>
                <a:ea typeface="Arial" charset="0"/>
                <a:cs typeface="Arial" charset="0"/>
                <a:sym typeface="Georgia"/>
              </a:rPr>
              <a:t>There are many variants that attempt to add even more structure to the ‘model’:</a:t>
            </a:r>
          </a:p>
          <a:p>
            <a:pPr marR="0" lvl="0" algn="l" rtl="0">
              <a:lnSpc>
                <a:spcPct val="100000"/>
              </a:lnSpc>
              <a:spcBef>
                <a:spcPts val="0"/>
              </a:spcBef>
              <a:spcAft>
                <a:spcPts val="0"/>
              </a:spcAft>
              <a:buNone/>
            </a:pPr>
            <a:endParaRPr>
              <a:latin typeface="Arial" charset="0"/>
              <a:ea typeface="Arial" charset="0"/>
              <a:cs typeface="Arial" charset="0"/>
              <a:sym typeface="Georgia"/>
            </a:endParaRPr>
          </a:p>
          <a:p>
            <a:pPr marR="0" lvl="1" algn="l" rtl="0">
              <a:lnSpc>
                <a:spcPct val="100000"/>
              </a:lnSpc>
              <a:spcBef>
                <a:spcPts val="0"/>
              </a:spcBef>
              <a:spcAft>
                <a:spcPts val="0"/>
              </a:spcAft>
              <a:buSzPct val="100000"/>
              <a:buFont typeface="Georgia"/>
              <a:buAutoNum type="alphaLcPeriod"/>
            </a:pPr>
            <a:r>
              <a:rPr lang="en-US" sz="2800">
                <a:latin typeface="Arial" charset="0"/>
                <a:ea typeface="Arial" charset="0"/>
                <a:cs typeface="Arial" charset="0"/>
                <a:sym typeface="Georgia"/>
              </a:rPr>
              <a:t>Supervised topic models guide the process with pre-decided topics.</a:t>
            </a:r>
          </a:p>
          <a:p>
            <a:pPr marR="0" lvl="0" algn="l" rtl="0">
              <a:lnSpc>
                <a:spcPct val="100000"/>
              </a:lnSpc>
              <a:spcBef>
                <a:spcPts val="0"/>
              </a:spcBef>
              <a:spcAft>
                <a:spcPts val="0"/>
              </a:spcAft>
              <a:buNone/>
            </a:pPr>
            <a:endParaRPr>
              <a:latin typeface="Arial" charset="0"/>
              <a:ea typeface="Arial" charset="0"/>
              <a:cs typeface="Arial" charset="0"/>
              <a:sym typeface="Georgia"/>
            </a:endParaRPr>
          </a:p>
          <a:p>
            <a:pPr marR="0" lvl="1" algn="l" rtl="0">
              <a:lnSpc>
                <a:spcPct val="100000"/>
              </a:lnSpc>
              <a:spcBef>
                <a:spcPts val="0"/>
              </a:spcBef>
              <a:spcAft>
                <a:spcPts val="0"/>
              </a:spcAft>
              <a:buSzPct val="100000"/>
              <a:buFont typeface="Georgia"/>
              <a:buAutoNum type="alphaLcPeriod"/>
            </a:pPr>
            <a:r>
              <a:rPr lang="en-US" sz="2800">
                <a:latin typeface="Arial" charset="0"/>
                <a:ea typeface="Arial" charset="0"/>
                <a:cs typeface="Arial" charset="0"/>
                <a:sym typeface="Georgia"/>
              </a:rPr>
              <a:t>Position-dependent topic models ignore which words occur in which document and instead focus on </a:t>
            </a:r>
            <a:r>
              <a:rPr lang="en-US" sz="2800" i="1">
                <a:latin typeface="Arial" charset="0"/>
                <a:ea typeface="Arial" charset="0"/>
                <a:cs typeface="Arial" charset="0"/>
                <a:sym typeface="Georgia"/>
              </a:rPr>
              <a:t>where</a:t>
            </a:r>
            <a:r>
              <a:rPr lang="en-US" sz="2800">
                <a:latin typeface="Arial" charset="0"/>
                <a:ea typeface="Arial" charset="0"/>
                <a:cs typeface="Arial" charset="0"/>
                <a:sym typeface="Georgia"/>
              </a:rPr>
              <a:t> they occur.</a:t>
            </a:r>
          </a:p>
          <a:p>
            <a:pPr marR="0" lvl="0" algn="l" rtl="0">
              <a:lnSpc>
                <a:spcPct val="100000"/>
              </a:lnSpc>
              <a:spcBef>
                <a:spcPts val="0"/>
              </a:spcBef>
              <a:spcAft>
                <a:spcPts val="0"/>
              </a:spcAft>
              <a:buNone/>
            </a:pPr>
            <a:endParaRPr>
              <a:latin typeface="Arial" charset="0"/>
              <a:ea typeface="Arial" charset="0"/>
              <a:cs typeface="Arial" charset="0"/>
              <a:sym typeface="Georgia"/>
            </a:endParaRPr>
          </a:p>
          <a:p>
            <a:pPr marR="0" lvl="1" algn="l" rtl="0">
              <a:lnSpc>
                <a:spcPct val="100000"/>
              </a:lnSpc>
              <a:spcBef>
                <a:spcPts val="0"/>
              </a:spcBef>
              <a:spcAft>
                <a:spcPts val="0"/>
              </a:spcAft>
              <a:buSzPct val="100000"/>
              <a:buFont typeface="Georgia"/>
              <a:buAutoNum type="alphaLcPeriod"/>
            </a:pPr>
            <a:r>
              <a:rPr lang="en-US" sz="2800">
                <a:latin typeface="Arial" charset="0"/>
                <a:ea typeface="Arial" charset="0"/>
                <a:cs typeface="Arial" charset="0"/>
                <a:sym typeface="Georgia"/>
              </a:rPr>
              <a:t>Variable number topic models test different numbers of topics to find the best model.</a:t>
            </a:r>
          </a:p>
        </p:txBody>
      </p:sp>
      <p:sp>
        <p:nvSpPr>
          <p:cNvPr id="652" name="Shape 652"/>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MIXTURE MODELS AND LANGUAGE PROCESSING</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Shape 657"/>
          <p:cNvSpPr/>
          <p:nvPr/>
        </p:nvSpPr>
        <p:spPr>
          <a:xfrm>
            <a:off x="635000" y="736600"/>
            <a:ext cx="108164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ACTIVITY:  KNOWLEDGE CHECK</a:t>
            </a:r>
          </a:p>
        </p:txBody>
      </p:sp>
      <p:pic>
        <p:nvPicPr>
          <p:cNvPr id="658" name="Shape 658"/>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659" name="Shape 659"/>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660" name="Shape 660"/>
          <p:cNvSpPr/>
          <p:nvPr/>
        </p:nvSpPr>
        <p:spPr>
          <a:xfrm>
            <a:off x="2961475" y="2224349"/>
            <a:ext cx="9174599" cy="3010199"/>
          </a:xfrm>
          <a:prstGeom prst="rect">
            <a:avLst/>
          </a:prstGeom>
          <a:noFill/>
          <a:ln>
            <a:noFill/>
          </a:ln>
        </p:spPr>
        <p:txBody>
          <a:bodyPr lIns="50800" tIns="50800" rIns="50800" bIns="50800" anchor="ctr" anchorCtr="0">
            <a:noAutofit/>
          </a:bodyPr>
          <a:lstStyle/>
          <a:p>
            <a:pPr marL="457200" lvl="0" indent="-342900" rtl="0">
              <a:spcBef>
                <a:spcPts val="0"/>
              </a:spcBef>
              <a:buClr>
                <a:schemeClr val="dk1"/>
              </a:buClr>
              <a:buSzPct val="100000"/>
              <a:buFont typeface="Georgia"/>
              <a:buAutoNum type="arabicPeriod"/>
            </a:pPr>
            <a:r>
              <a:rPr lang="en-US" sz="1800">
                <a:solidFill>
                  <a:schemeClr val="dk1"/>
                </a:solidFill>
                <a:latin typeface="Arial" charset="0"/>
                <a:ea typeface="Arial" charset="0"/>
                <a:cs typeface="Arial" charset="0"/>
                <a:sym typeface="Georgia"/>
              </a:rPr>
              <a:t>Take any recent news article and brainstorm which three topics this story is most likely to be made up of.</a:t>
            </a:r>
            <a:br>
              <a:rPr lang="en-US" sz="1800">
                <a:solidFill>
                  <a:schemeClr val="dk1"/>
                </a:solidFill>
                <a:latin typeface="Arial" charset="0"/>
                <a:ea typeface="Arial" charset="0"/>
                <a:cs typeface="Arial" charset="0"/>
                <a:sym typeface="Georgia"/>
              </a:rPr>
            </a:br>
            <a:endParaRPr lang="en-US" sz="1800">
              <a:solidFill>
                <a:schemeClr val="dk1"/>
              </a:solidFill>
              <a:latin typeface="Arial" charset="0"/>
              <a:ea typeface="Arial" charset="0"/>
              <a:cs typeface="Arial" charset="0"/>
              <a:sym typeface="Georgia"/>
            </a:endParaRPr>
          </a:p>
          <a:p>
            <a:pPr marL="457200" lvl="0" indent="-342900" rtl="0">
              <a:spcBef>
                <a:spcPts val="0"/>
              </a:spcBef>
              <a:buClr>
                <a:schemeClr val="dk1"/>
              </a:buClr>
              <a:buSzPct val="100000"/>
              <a:buFont typeface="Georgia"/>
              <a:buAutoNum type="arabicPeriod"/>
            </a:pPr>
            <a:r>
              <a:rPr lang="en-US" sz="1800">
                <a:solidFill>
                  <a:schemeClr val="dk1"/>
                </a:solidFill>
                <a:latin typeface="Arial" charset="0"/>
                <a:ea typeface="Arial" charset="0"/>
                <a:cs typeface="Arial" charset="0"/>
                <a:sym typeface="Georgia"/>
              </a:rPr>
              <a:t>Next, brainstorm which words are most likely derived from which of those three topics.</a:t>
            </a:r>
          </a:p>
        </p:txBody>
      </p:sp>
      <p:sp>
        <p:nvSpPr>
          <p:cNvPr id="661" name="Shape 661"/>
          <p:cNvSpPr/>
          <p:nvPr/>
        </p:nvSpPr>
        <p:spPr>
          <a:xfrm>
            <a:off x="3052744" y="5792341"/>
            <a:ext cx="4170900" cy="330300"/>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US" sz="1800">
                <a:latin typeface="Arial" charset="0"/>
                <a:ea typeface="Arial" charset="0"/>
                <a:cs typeface="Arial" charset="0"/>
                <a:sym typeface="Georgia"/>
              </a:rPr>
              <a:t>Topics and word-topic pairs</a:t>
            </a:r>
          </a:p>
        </p:txBody>
      </p:sp>
      <p:sp>
        <p:nvSpPr>
          <p:cNvPr id="662" name="Shape 662"/>
          <p:cNvSpPr/>
          <p:nvPr/>
        </p:nvSpPr>
        <p:spPr>
          <a:xfrm>
            <a:off x="2989800" y="5399657"/>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charset="0"/>
                <a:ea typeface="Arial" charset="0"/>
                <a:cs typeface="Arial" charset="0"/>
                <a:sym typeface="Oswald"/>
              </a:rPr>
              <a:t>DELIVERABLE</a:t>
            </a:r>
          </a:p>
        </p:txBody>
      </p:sp>
      <p:sp>
        <p:nvSpPr>
          <p:cNvPr id="663" name="Shape 663"/>
          <p:cNvSpPr/>
          <p:nvPr/>
        </p:nvSpPr>
        <p:spPr>
          <a:xfrm>
            <a:off x="2989800" y="1776150"/>
            <a:ext cx="95763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dirty="0">
                <a:latin typeface="Arial" charset="0"/>
                <a:ea typeface="Arial" charset="0"/>
                <a:cs typeface="Arial" charset="0"/>
                <a:sym typeface="Oswald"/>
              </a:rPr>
              <a:t>ANSWER THE FOLLOWING QUESTIONS</a:t>
            </a:r>
          </a:p>
        </p:txBody>
      </p:sp>
      <p:cxnSp>
        <p:nvCxnSpPr>
          <p:cNvPr id="664" name="Shape 664"/>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Shape 669"/>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DEMO	</a:t>
            </a:r>
          </a:p>
        </p:txBody>
      </p:sp>
      <p:sp>
        <p:nvSpPr>
          <p:cNvPr id="670" name="Shape 670"/>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Arial" charset="0"/>
              <a:ea typeface="Arial" charset="0"/>
              <a:cs typeface="Arial" charset="0"/>
              <a:sym typeface="Oswald"/>
            </a:endParaRPr>
          </a:p>
          <a:p>
            <a:pPr marL="0" marR="0" lvl="0" indent="0" algn="l" rtl="0">
              <a:lnSpc>
                <a:spcPct val="88333"/>
              </a:lnSpc>
              <a:spcBef>
                <a:spcPts val="0"/>
              </a:spcBef>
              <a:buSzPct val="25000"/>
              <a:buNone/>
            </a:pPr>
            <a:r>
              <a:rPr lang="en-US" sz="9600" b="1" dirty="0">
                <a:solidFill>
                  <a:srgbClr val="FFFFFF"/>
                </a:solidFill>
                <a:latin typeface="Arial" charset="0"/>
                <a:ea typeface="Arial" charset="0"/>
                <a:cs typeface="Arial" charset="0"/>
                <a:sym typeface="Oswald"/>
              </a:rPr>
              <a:t>LDA IN GENSIM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Shape 675"/>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err="1">
                <a:latin typeface="Arial" charset="0"/>
                <a:ea typeface="Arial" charset="0"/>
                <a:cs typeface="Arial" charset="0"/>
                <a:sym typeface="Consolas"/>
              </a:rPr>
              <a:t>gensim</a:t>
            </a:r>
            <a:r>
              <a:rPr lang="en-US" sz="2800" dirty="0">
                <a:latin typeface="Arial" charset="0"/>
                <a:ea typeface="Arial" charset="0"/>
                <a:cs typeface="Arial" charset="0"/>
                <a:sym typeface="Georgia"/>
              </a:rPr>
              <a:t> is a library of language processing tools focused on latent variable models of text.</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It was originally developed by grad students dissatisfied with current implementations of latent models.</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Documentation and tutorials are available on the </a:t>
            </a:r>
            <a:r>
              <a:rPr lang="en-US" sz="2800" u="sng" dirty="0">
                <a:solidFill>
                  <a:schemeClr val="hlink"/>
                </a:solidFill>
                <a:latin typeface="Arial" charset="0"/>
                <a:ea typeface="Arial" charset="0"/>
                <a:cs typeface="Arial" charset="0"/>
                <a:sym typeface="Georgia"/>
                <a:hlinkClick r:id="rId3"/>
              </a:rPr>
              <a:t>package’s website</a:t>
            </a:r>
            <a:r>
              <a:rPr lang="en-US" sz="2800" dirty="0">
                <a:latin typeface="Arial" charset="0"/>
                <a:ea typeface="Arial" charset="0"/>
                <a:cs typeface="Arial" charset="0"/>
                <a:sym typeface="Georgia"/>
              </a:rPr>
              <a:t>.</a:t>
            </a:r>
          </a:p>
        </p:txBody>
      </p:sp>
      <p:sp>
        <p:nvSpPr>
          <p:cNvPr id="676" name="Shape 67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LDA IN GENSIM</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Shape 681"/>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Let’s first translate a set of documents (articles) into a matrix representation with a row per document and a column per feature (word or n-gram).</a:t>
            </a:r>
          </a:p>
          <a:p>
            <a:pPr marR="0" lvl="0" algn="l" rtl="0">
              <a:spcBef>
                <a:spcPts val="0"/>
              </a:spcBef>
              <a:buNone/>
            </a:pPr>
            <a:endParaRPr sz="2800" dirty="0">
              <a:latin typeface="Arial" charset="0"/>
              <a:ea typeface="Arial" charset="0"/>
              <a:cs typeface="Arial" charset="0"/>
              <a:sym typeface="Georgia"/>
            </a:endParaRPr>
          </a:p>
          <a:p>
            <a:pPr lvl="0" algn="ctr" rtl="0">
              <a:lnSpc>
                <a:spcPct val="115000"/>
              </a:lnSpc>
              <a:spcBef>
                <a:spcPts val="0"/>
              </a:spcBef>
              <a:buNone/>
            </a:pPr>
            <a:endParaRPr sz="2400" dirty="0">
              <a:solidFill>
                <a:srgbClr val="333333"/>
              </a:solidFill>
              <a:highlight>
                <a:srgbClr val="F7F7F7"/>
              </a:highlight>
              <a:latin typeface="Arial" charset="0"/>
              <a:ea typeface="Arial" charset="0"/>
              <a:cs typeface="Arial" charset="0"/>
              <a:sym typeface="Consolas"/>
            </a:endParaRPr>
          </a:p>
          <a:p>
            <a:pPr marR="0" lvl="0" algn="l" rtl="0">
              <a:spcBef>
                <a:spcPts val="0"/>
              </a:spcBef>
              <a:buNone/>
            </a:pPr>
            <a:endParaRPr sz="2800" dirty="0">
              <a:latin typeface="Arial" charset="0"/>
              <a:ea typeface="Arial" charset="0"/>
              <a:cs typeface="Arial" charset="0"/>
              <a:sym typeface="Georgia"/>
            </a:endParaRPr>
          </a:p>
        </p:txBody>
      </p:sp>
      <p:sp>
        <p:nvSpPr>
          <p:cNvPr id="682" name="Shape 682"/>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LDA IN GENSIM</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Shape 687"/>
          <p:cNvSpPr txBox="1">
            <a:spLocks noGrp="1"/>
          </p:cNvSpPr>
          <p:nvPr>
            <p:ph type="body" idx="1"/>
          </p:nvPr>
        </p:nvSpPr>
        <p:spPr>
          <a:xfrm>
            <a:off x="634999" y="1301275"/>
            <a:ext cx="11734800" cy="4696500"/>
          </a:xfrm>
          <a:prstGeom prst="rect">
            <a:avLst/>
          </a:prstGeom>
          <a:noFill/>
          <a:ln>
            <a:noFill/>
          </a:ln>
        </p:spPr>
        <p:txBody>
          <a:bodyPr lIns="0" tIns="0" rIns="0" bIns="0" anchor="t" anchorCtr="0">
            <a:noAutofit/>
          </a:bodyPr>
          <a:lstStyle/>
          <a:p>
            <a:pPr marR="0" lvl="0" rtl="0">
              <a:spcBef>
                <a:spcPts val="0"/>
              </a:spcBef>
              <a:buNone/>
            </a:pPr>
            <a:endParaRPr sz="2800" dirty="0">
              <a:latin typeface="Georgia"/>
              <a:ea typeface="Georgia"/>
              <a:cs typeface="Georgia"/>
              <a:sym typeface="Georgia"/>
            </a:endParaRPr>
          </a:p>
          <a:p>
            <a:pPr lvl="0" rtl="0">
              <a:lnSpc>
                <a:spcPct val="115000"/>
              </a:lnSpc>
              <a:spcBef>
                <a:spcPts val="0"/>
              </a:spcBef>
              <a:buClr>
                <a:schemeClr val="dk1"/>
              </a:buClr>
              <a:buSzPct val="45833"/>
              <a:buFont typeface="Arial"/>
              <a:buNone/>
            </a:pPr>
            <a:r>
              <a:rPr lang="en-US" sz="2400" dirty="0">
                <a:solidFill>
                  <a:srgbClr val="A71D5D"/>
                </a:solidFill>
                <a:highlight>
                  <a:srgbClr val="F7F7F7"/>
                </a:highlight>
                <a:latin typeface="Consolas"/>
                <a:ea typeface="Consolas"/>
                <a:cs typeface="Consolas"/>
                <a:sym typeface="Consolas"/>
              </a:rPr>
              <a:t>from</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sklearn.feature_extraction.text</a:t>
            </a:r>
            <a:r>
              <a:rPr lang="en-US" sz="2400" dirty="0">
                <a:solidFill>
                  <a:srgbClr val="333333"/>
                </a:solidFill>
                <a:highlight>
                  <a:srgbClr val="F7F7F7"/>
                </a:highlight>
                <a:latin typeface="Consolas"/>
                <a:ea typeface="Consolas"/>
                <a:cs typeface="Consolas"/>
                <a:sym typeface="Consolas"/>
              </a:rPr>
              <a:t> </a:t>
            </a:r>
            <a:r>
              <a:rPr lang="en-US" sz="2400" dirty="0">
                <a:solidFill>
                  <a:srgbClr val="A71D5D"/>
                </a:solidFill>
                <a:highlight>
                  <a:srgbClr val="F7F7F7"/>
                </a:highlight>
                <a:latin typeface="Consolas"/>
                <a:ea typeface="Consolas"/>
                <a:cs typeface="Consolas"/>
                <a:sym typeface="Consolas"/>
              </a:rPr>
              <a:t>import</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CountVectorizer</a:t>
            </a:r>
            <a:r>
              <a:rPr lang="en-US" sz="2400" dirty="0">
                <a:solidFill>
                  <a:srgbClr val="333333"/>
                </a:solidFill>
                <a:highlight>
                  <a:srgbClr val="F7F7F7"/>
                </a:highlight>
                <a:latin typeface="Consolas"/>
                <a:ea typeface="Consolas"/>
                <a:cs typeface="Consolas"/>
                <a:sym typeface="Consolas"/>
              </a:rPr>
              <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cv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CountVectorizer</a:t>
            </a:r>
            <a:r>
              <a:rPr lang="en-US" sz="2400" dirty="0">
                <a:solidFill>
                  <a:srgbClr val="333333"/>
                </a:solidFill>
                <a:highlight>
                  <a:srgbClr val="F7F7F7"/>
                </a:highlight>
                <a:latin typeface="Consolas"/>
                <a:ea typeface="Consolas"/>
                <a:cs typeface="Consolas"/>
                <a:sym typeface="Consolas"/>
              </a:rPr>
              <a:t>(</a:t>
            </a:r>
            <a:r>
              <a:rPr lang="en-US" sz="2400" dirty="0">
                <a:solidFill>
                  <a:srgbClr val="ED6A43"/>
                </a:solidFill>
                <a:highlight>
                  <a:srgbClr val="F7F7F7"/>
                </a:highlight>
                <a:latin typeface="Consolas"/>
                <a:ea typeface="Consolas"/>
                <a:cs typeface="Consolas"/>
                <a:sym typeface="Consolas"/>
              </a:rPr>
              <a:t>binary</a:t>
            </a:r>
            <a:r>
              <a:rPr lang="en-US" sz="2400" dirty="0">
                <a:solidFill>
                  <a:srgbClr val="A71D5D"/>
                </a:solidFill>
                <a:highlight>
                  <a:srgbClr val="F7F7F7"/>
                </a:highlight>
                <a:latin typeface="Consolas"/>
                <a:ea typeface="Consolas"/>
                <a:cs typeface="Consolas"/>
                <a:sym typeface="Consolas"/>
              </a:rPr>
              <a:t>=</a:t>
            </a:r>
            <a:r>
              <a:rPr lang="en-US" sz="2400" dirty="0">
                <a:solidFill>
                  <a:srgbClr val="0086B3"/>
                </a:solidFill>
                <a:highlight>
                  <a:srgbClr val="F7F7F7"/>
                </a:highlight>
                <a:latin typeface="Consolas"/>
                <a:ea typeface="Consolas"/>
                <a:cs typeface="Consolas"/>
                <a:sym typeface="Consolas"/>
              </a:rPr>
              <a:t>False</a:t>
            </a:r>
            <a:r>
              <a:rPr lang="en-US" sz="2400" dirty="0">
                <a:solidFill>
                  <a:srgbClr val="333333"/>
                </a:solidFill>
                <a:highlight>
                  <a:srgbClr val="F7F7F7"/>
                </a:highlight>
                <a:latin typeface="Consolas"/>
                <a:ea typeface="Consolas"/>
                <a:cs typeface="Consolas"/>
                <a:sym typeface="Consolas"/>
              </a:rPr>
              <a:t>, </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                     </a:t>
            </a:r>
            <a:r>
              <a:rPr lang="en-US" sz="2400" dirty="0" err="1">
                <a:solidFill>
                  <a:srgbClr val="ED6A43"/>
                </a:solidFill>
                <a:highlight>
                  <a:srgbClr val="F7F7F7"/>
                </a:highlight>
                <a:latin typeface="Consolas"/>
                <a:ea typeface="Consolas"/>
                <a:cs typeface="Consolas"/>
                <a:sym typeface="Consolas"/>
              </a:rPr>
              <a:t>stop_words</a:t>
            </a:r>
            <a:r>
              <a:rPr lang="en-US" sz="2400" dirty="0">
                <a:solidFill>
                  <a:srgbClr val="A71D5D"/>
                </a:solidFill>
                <a:highlight>
                  <a:srgbClr val="F7F7F7"/>
                </a:highlight>
                <a:latin typeface="Consolas"/>
                <a:ea typeface="Consolas"/>
                <a:cs typeface="Consolas"/>
                <a:sym typeface="Consolas"/>
              </a:rPr>
              <a:t>=</a:t>
            </a:r>
            <a:r>
              <a:rPr lang="en-US" sz="2400" dirty="0">
                <a:solidFill>
                  <a:srgbClr val="183691"/>
                </a:solidFill>
                <a:highlight>
                  <a:srgbClr val="F7F7F7"/>
                </a:highlight>
                <a:latin typeface="Consolas"/>
                <a:ea typeface="Consolas"/>
                <a:cs typeface="Consolas"/>
                <a:sym typeface="Consolas"/>
              </a:rPr>
              <a:t>'</a:t>
            </a:r>
            <a:r>
              <a:rPr lang="en-US" sz="2400" dirty="0" err="1">
                <a:solidFill>
                  <a:srgbClr val="183691"/>
                </a:solidFill>
                <a:highlight>
                  <a:srgbClr val="F7F7F7"/>
                </a:highlight>
                <a:latin typeface="Consolas"/>
                <a:ea typeface="Consolas"/>
                <a:cs typeface="Consolas"/>
                <a:sym typeface="Consolas"/>
              </a:rPr>
              <a:t>english</a:t>
            </a:r>
            <a:r>
              <a:rPr lang="en-US" sz="2400" dirty="0">
                <a:solidFill>
                  <a:srgbClr val="183691"/>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                     </a:t>
            </a:r>
            <a:r>
              <a:rPr lang="en-US" sz="2400" dirty="0" err="1">
                <a:solidFill>
                  <a:srgbClr val="ED6A43"/>
                </a:solidFill>
                <a:highlight>
                  <a:srgbClr val="F7F7F7"/>
                </a:highlight>
                <a:latin typeface="Consolas"/>
                <a:ea typeface="Consolas"/>
                <a:cs typeface="Consolas"/>
                <a:sym typeface="Consolas"/>
              </a:rPr>
              <a:t>min_df</a:t>
            </a:r>
            <a:r>
              <a:rPr lang="en-US" sz="2400" dirty="0">
                <a:solidFill>
                  <a:srgbClr val="A71D5D"/>
                </a:solidFill>
                <a:highlight>
                  <a:srgbClr val="F7F7F7"/>
                </a:highlight>
                <a:latin typeface="Consolas"/>
                <a:ea typeface="Consolas"/>
                <a:cs typeface="Consolas"/>
                <a:sym typeface="Consolas"/>
              </a:rPr>
              <a:t>=</a:t>
            </a:r>
            <a:r>
              <a:rPr lang="en-US" sz="2400" dirty="0">
                <a:solidFill>
                  <a:srgbClr val="0086B3"/>
                </a:solidFill>
                <a:highlight>
                  <a:srgbClr val="F7F7F7"/>
                </a:highlight>
                <a:latin typeface="Consolas"/>
                <a:ea typeface="Consolas"/>
                <a:cs typeface="Consolas"/>
                <a:sym typeface="Consolas"/>
              </a:rPr>
              <a:t>3</a:t>
            </a:r>
            <a:r>
              <a:rPr lang="en-US" sz="2400" dirty="0">
                <a:solidFill>
                  <a:srgbClr val="333333"/>
                </a:solidFill>
                <a:highlight>
                  <a:srgbClr val="F7F7F7"/>
                </a:highlight>
                <a:latin typeface="Consolas"/>
                <a:ea typeface="Consolas"/>
                <a:cs typeface="Consolas"/>
                <a:sym typeface="Consolas"/>
              </a:rPr>
              <a:t>)</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docs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cv.fit_transform</a:t>
            </a:r>
            <a:r>
              <a:rPr lang="en-US" sz="2400" dirty="0">
                <a:solidFill>
                  <a:srgbClr val="333333"/>
                </a:solidFill>
                <a:highlight>
                  <a:srgbClr val="F7F7F7"/>
                </a:highlight>
                <a:latin typeface="Consolas"/>
                <a:ea typeface="Consolas"/>
                <a:cs typeface="Consolas"/>
                <a:sym typeface="Consolas"/>
              </a:rPr>
              <a:t>(</a:t>
            </a:r>
            <a:r>
              <a:rPr lang="en-US" sz="2400" dirty="0" err="1">
                <a:solidFill>
                  <a:srgbClr val="333333"/>
                </a:solidFill>
                <a:highlight>
                  <a:srgbClr val="F7F7F7"/>
                </a:highlight>
                <a:latin typeface="Consolas"/>
                <a:ea typeface="Consolas"/>
                <a:cs typeface="Consolas"/>
                <a:sym typeface="Consolas"/>
              </a:rPr>
              <a:t>data.body.dropna</a:t>
            </a:r>
            <a:r>
              <a:rPr lang="en-US" sz="2400" dirty="0">
                <a:solidFill>
                  <a:srgbClr val="333333"/>
                </a:solidFill>
                <a:highlight>
                  <a:srgbClr val="F7F7F7"/>
                </a:highlight>
                <a:latin typeface="Consolas"/>
                <a:ea typeface="Consolas"/>
                <a:cs typeface="Consolas"/>
                <a:sym typeface="Consolas"/>
              </a:rPr>
              <a:t>())</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
            </a:r>
            <a:br>
              <a:rPr lang="en-US" sz="2400" dirty="0">
                <a:solidFill>
                  <a:srgbClr val="333333"/>
                </a:solidFill>
                <a:highlight>
                  <a:srgbClr val="F7F7F7"/>
                </a:highlight>
                <a:latin typeface="Consolas"/>
                <a:ea typeface="Consolas"/>
                <a:cs typeface="Consolas"/>
                <a:sym typeface="Consolas"/>
              </a:rPr>
            </a:br>
            <a:r>
              <a:rPr lang="en-US" sz="2400" dirty="0">
                <a:solidFill>
                  <a:srgbClr val="969896"/>
                </a:solidFill>
                <a:highlight>
                  <a:srgbClr val="F7F7F7"/>
                </a:highlight>
                <a:latin typeface="Consolas"/>
                <a:ea typeface="Consolas"/>
                <a:cs typeface="Consolas"/>
                <a:sym typeface="Consolas"/>
              </a:rPr>
              <a:t># Build a mapping of numerical ID to word</a:t>
            </a:r>
            <a:r>
              <a:rPr lang="en-US" sz="2400" dirty="0">
                <a:solidFill>
                  <a:srgbClr val="333333"/>
                </a:solidFill>
                <a:highlight>
                  <a:srgbClr val="F7F7F7"/>
                </a:highlight>
                <a:latin typeface="Consolas"/>
                <a:ea typeface="Consolas"/>
                <a:cs typeface="Consolas"/>
                <a:sym typeface="Consolas"/>
              </a:rPr>
              <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id2word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0086B3"/>
                </a:solidFill>
                <a:highlight>
                  <a:srgbClr val="F7F7F7"/>
                </a:highlight>
                <a:latin typeface="Consolas"/>
                <a:ea typeface="Consolas"/>
                <a:cs typeface="Consolas"/>
                <a:sym typeface="Consolas"/>
              </a:rPr>
              <a:t>dict</a:t>
            </a:r>
            <a:r>
              <a:rPr lang="en-US" sz="2400" dirty="0">
                <a:solidFill>
                  <a:srgbClr val="333333"/>
                </a:solidFill>
                <a:highlight>
                  <a:srgbClr val="F7F7F7"/>
                </a:highlight>
                <a:latin typeface="Consolas"/>
                <a:ea typeface="Consolas"/>
                <a:cs typeface="Consolas"/>
                <a:sym typeface="Consolas"/>
              </a:rPr>
              <a:t>(</a:t>
            </a:r>
            <a:r>
              <a:rPr lang="en-US" sz="2400" dirty="0">
                <a:solidFill>
                  <a:srgbClr val="0086B3"/>
                </a:solidFill>
                <a:highlight>
                  <a:srgbClr val="F7F7F7"/>
                </a:highlight>
                <a:latin typeface="Consolas"/>
                <a:ea typeface="Consolas"/>
                <a:cs typeface="Consolas"/>
                <a:sym typeface="Consolas"/>
              </a:rPr>
              <a:t>enumerate</a:t>
            </a:r>
            <a:r>
              <a:rPr lang="en-US" sz="2400" dirty="0">
                <a:solidFill>
                  <a:srgbClr val="333333"/>
                </a:solidFill>
                <a:highlight>
                  <a:srgbClr val="F7F7F7"/>
                </a:highlight>
                <a:latin typeface="Consolas"/>
                <a:ea typeface="Consolas"/>
                <a:cs typeface="Consolas"/>
                <a:sym typeface="Consolas"/>
              </a:rPr>
              <a:t>(</a:t>
            </a:r>
            <a:r>
              <a:rPr lang="en-US" sz="2400" dirty="0" err="1">
                <a:solidFill>
                  <a:srgbClr val="333333"/>
                </a:solidFill>
                <a:highlight>
                  <a:srgbClr val="F7F7F7"/>
                </a:highlight>
                <a:latin typeface="Consolas"/>
                <a:ea typeface="Consolas"/>
                <a:cs typeface="Consolas"/>
                <a:sym typeface="Consolas"/>
              </a:rPr>
              <a:t>cv.get_feature_names</a:t>
            </a:r>
            <a:r>
              <a:rPr lang="en-US" sz="2400" dirty="0">
                <a:solidFill>
                  <a:srgbClr val="333333"/>
                </a:solidFill>
                <a:highlight>
                  <a:srgbClr val="F7F7F7"/>
                </a:highlight>
                <a:latin typeface="Consolas"/>
                <a:ea typeface="Consolas"/>
                <a:cs typeface="Consolas"/>
                <a:sym typeface="Consolas"/>
              </a:rPr>
              <a:t>()))</a:t>
            </a:r>
          </a:p>
          <a:p>
            <a:pPr marR="0" lvl="0" rtl="0">
              <a:spcBef>
                <a:spcPts val="0"/>
              </a:spcBef>
              <a:buNone/>
            </a:pPr>
            <a:endParaRPr sz="2800" dirty="0">
              <a:latin typeface="Georgia"/>
              <a:ea typeface="Georgia"/>
              <a:cs typeface="Georgia"/>
              <a:sym typeface="Georgia"/>
            </a:endParaRPr>
          </a:p>
          <a:p>
            <a:pPr lvl="0" rtl="0">
              <a:lnSpc>
                <a:spcPct val="115000"/>
              </a:lnSpc>
              <a:spcBef>
                <a:spcPts val="0"/>
              </a:spcBef>
              <a:buNone/>
            </a:pPr>
            <a:endParaRPr sz="2400" dirty="0">
              <a:solidFill>
                <a:srgbClr val="333333"/>
              </a:solidFill>
              <a:highlight>
                <a:srgbClr val="F7F7F7"/>
              </a:highlight>
              <a:latin typeface="Consolas"/>
              <a:ea typeface="Consolas"/>
              <a:cs typeface="Consolas"/>
              <a:sym typeface="Consolas"/>
            </a:endParaRPr>
          </a:p>
          <a:p>
            <a:pPr marR="0" lvl="0" rtl="0">
              <a:spcBef>
                <a:spcPts val="0"/>
              </a:spcBef>
              <a:buNone/>
            </a:pPr>
            <a:endParaRPr sz="2800" dirty="0">
              <a:latin typeface="Georgia"/>
              <a:ea typeface="Georgia"/>
              <a:cs typeface="Georgia"/>
              <a:sym typeface="Georgia"/>
            </a:endParaRPr>
          </a:p>
        </p:txBody>
      </p:sp>
      <p:sp>
        <p:nvSpPr>
          <p:cNvPr id="688" name="Shape 688"/>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LDA IN GENSIM</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Shape 693"/>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We want to learn which columns are correlated (i.e. likely to come from the same topic).</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This is the </a:t>
            </a:r>
            <a:r>
              <a:rPr lang="en-US" sz="2800" i="1">
                <a:latin typeface="Georgia"/>
                <a:ea typeface="Georgia"/>
                <a:cs typeface="Georgia"/>
                <a:sym typeface="Georgia"/>
              </a:rPr>
              <a:t>word distribution</a:t>
            </a:r>
            <a:r>
              <a:rPr lang="en-US" sz="2800">
                <a:latin typeface="Georgia"/>
                <a:ea typeface="Georgia"/>
                <a:cs typeface="Georgia"/>
                <a:sym typeface="Georgia"/>
              </a:rPr>
              <a:t>.</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We can also determine what topics are in each document, the </a:t>
            </a:r>
            <a:r>
              <a:rPr lang="en-US" sz="2800" i="1">
                <a:latin typeface="Georgia"/>
                <a:ea typeface="Georgia"/>
                <a:cs typeface="Georgia"/>
                <a:sym typeface="Georgia"/>
              </a:rPr>
              <a:t>topic distribution</a:t>
            </a:r>
            <a:r>
              <a:rPr lang="en-US" sz="2800">
                <a:latin typeface="Georgia"/>
                <a:ea typeface="Georgia"/>
                <a:cs typeface="Georgia"/>
                <a:sym typeface="Georgia"/>
              </a:rPr>
              <a:t>.</a:t>
            </a:r>
          </a:p>
        </p:txBody>
      </p:sp>
      <p:sp>
        <p:nvSpPr>
          <p:cNvPr id="694" name="Shape 694"/>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LDA IN GENSIM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Shape 434"/>
          <p:cNvSpPr/>
          <p:nvPr/>
        </p:nvSpPr>
        <p:spPr>
          <a:xfrm>
            <a:off x="635000" y="5778500"/>
            <a:ext cx="11734800" cy="863700"/>
          </a:xfrm>
          <a:prstGeom prst="rect">
            <a:avLst/>
          </a:prstGeom>
          <a:noFill/>
          <a:ln>
            <a:noFill/>
          </a:ln>
        </p:spPr>
        <p:txBody>
          <a:bodyPr lIns="0" tIns="0" rIns="0" bIns="0" anchor="t" anchorCtr="0">
            <a:noAutofit/>
          </a:bodyPr>
          <a:lstStyle/>
          <a:p>
            <a:pPr marL="0" marR="0" lvl="0" indent="0" algn="l" rtl="0">
              <a:lnSpc>
                <a:spcPct val="121428"/>
              </a:lnSpc>
              <a:spcBef>
                <a:spcPts val="0"/>
              </a:spcBef>
              <a:buSzPct val="25000"/>
              <a:buNone/>
            </a:pPr>
            <a:r>
              <a:rPr lang="en-US" sz="2800" b="0" i="1" u="none" strike="noStrike" cap="none" dirty="0" smtClean="0">
                <a:solidFill>
                  <a:srgbClr val="E52123"/>
                </a:solidFill>
                <a:latin typeface="Georgia"/>
                <a:ea typeface="Georgia"/>
                <a:cs typeface="Georgia"/>
                <a:sym typeface="Georgia"/>
              </a:rPr>
              <a:t>Reid Offringa</a:t>
            </a:r>
            <a:endParaRPr lang="en-US" sz="2800" b="0" i="1" u="none" strike="noStrike" cap="none" dirty="0">
              <a:solidFill>
                <a:srgbClr val="E52123"/>
              </a:solidFill>
              <a:latin typeface="Georgia"/>
              <a:ea typeface="Georgia"/>
              <a:cs typeface="Georgia"/>
              <a:sym typeface="Georgia"/>
            </a:endParaRPr>
          </a:p>
          <a:p>
            <a:pPr marL="0" marR="0" lvl="0" indent="0" algn="l" rtl="0">
              <a:lnSpc>
                <a:spcPct val="121428"/>
              </a:lnSpc>
              <a:spcBef>
                <a:spcPts val="0"/>
              </a:spcBef>
              <a:buSzPct val="25000"/>
              <a:buNone/>
            </a:pPr>
            <a:r>
              <a:rPr lang="en-US" sz="2800" i="1" dirty="0" smtClean="0">
                <a:solidFill>
                  <a:srgbClr val="EAEAEA"/>
                </a:solidFill>
                <a:latin typeface="Georgia"/>
                <a:ea typeface="Georgia"/>
                <a:cs typeface="Georgia"/>
                <a:sym typeface="Georgia"/>
              </a:rPr>
              <a:t>Data Scientist</a:t>
            </a:r>
            <a:r>
              <a:rPr lang="en-US" sz="2800" b="0" i="1" u="none" strike="noStrike" cap="none" dirty="0" smtClean="0">
                <a:solidFill>
                  <a:srgbClr val="EAEAEA"/>
                </a:solidFill>
                <a:latin typeface="Georgia"/>
                <a:ea typeface="Georgia"/>
                <a:cs typeface="Georgia"/>
                <a:sym typeface="Georgia"/>
              </a:rPr>
              <a:t>, Glooko</a:t>
            </a:r>
            <a:endParaRPr lang="en-US" sz="2800" b="0" i="1" u="none" strike="noStrike" cap="none" dirty="0">
              <a:solidFill>
                <a:srgbClr val="EAEAEA"/>
              </a:solidFill>
              <a:latin typeface="Georgia"/>
              <a:ea typeface="Georgia"/>
              <a:cs typeface="Georgia"/>
              <a:sym typeface="Georgia"/>
            </a:endParaRPr>
          </a:p>
        </p:txBody>
      </p:sp>
      <p:sp>
        <p:nvSpPr>
          <p:cNvPr id="435" name="Shape 435"/>
          <p:cNvSpPr/>
          <p:nvPr/>
        </p:nvSpPr>
        <p:spPr>
          <a:xfrm>
            <a:off x="635000" y="1574800"/>
            <a:ext cx="11734800" cy="37211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8000" b="1" dirty="0" smtClean="0">
                <a:solidFill>
                  <a:srgbClr val="FFFFFF"/>
                </a:solidFill>
                <a:latin typeface="Arial" charset="0"/>
                <a:ea typeface="Arial" charset="0"/>
                <a:cs typeface="Arial" charset="0"/>
                <a:sym typeface="Oswald"/>
              </a:rPr>
              <a:t>DIMENSION REDUCTION</a:t>
            </a:r>
            <a:endParaRPr lang="en-US" sz="8000" b="1" dirty="0">
              <a:solidFill>
                <a:srgbClr val="FFFFFF"/>
              </a:solidFill>
              <a:latin typeface="Arial" charset="0"/>
              <a:ea typeface="Arial" charset="0"/>
              <a:cs typeface="Arial" charset="0"/>
              <a:sym typeface="Oswald"/>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Shape 699"/>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lvl="0" rtl="0">
              <a:lnSpc>
                <a:spcPct val="115000"/>
              </a:lnSpc>
              <a:spcBef>
                <a:spcPts val="0"/>
              </a:spcBef>
              <a:buNone/>
            </a:pPr>
            <a:endParaRPr sz="2400">
              <a:solidFill>
                <a:srgbClr val="A71D5D"/>
              </a:solidFill>
              <a:highlight>
                <a:srgbClr val="F7F7F7"/>
              </a:highlight>
              <a:latin typeface="Consolas"/>
              <a:ea typeface="Consolas"/>
              <a:cs typeface="Consolas"/>
              <a:sym typeface="Consolas"/>
            </a:endParaRPr>
          </a:p>
          <a:p>
            <a:pPr lvl="0" rtl="0">
              <a:lnSpc>
                <a:spcPct val="115000"/>
              </a:lnSpc>
              <a:spcBef>
                <a:spcPts val="0"/>
              </a:spcBef>
              <a:buNone/>
            </a:pPr>
            <a:r>
              <a:rPr lang="en-US" sz="2400">
                <a:solidFill>
                  <a:srgbClr val="A71D5D"/>
                </a:solidFill>
                <a:highlight>
                  <a:srgbClr val="F7F7F7"/>
                </a:highlight>
                <a:latin typeface="Consolas"/>
                <a:ea typeface="Consolas"/>
                <a:cs typeface="Consolas"/>
                <a:sym typeface="Consolas"/>
              </a:rPr>
              <a:t>from</a:t>
            </a:r>
            <a:r>
              <a:rPr lang="en-US" sz="2400">
                <a:solidFill>
                  <a:srgbClr val="333333"/>
                </a:solidFill>
                <a:highlight>
                  <a:srgbClr val="F7F7F7"/>
                </a:highlight>
                <a:latin typeface="Consolas"/>
                <a:ea typeface="Consolas"/>
                <a:cs typeface="Consolas"/>
                <a:sym typeface="Consolas"/>
              </a:rPr>
              <a:t> gensim.models.ldamodel </a:t>
            </a:r>
            <a:r>
              <a:rPr lang="en-US" sz="2400">
                <a:solidFill>
                  <a:srgbClr val="A71D5D"/>
                </a:solidFill>
                <a:highlight>
                  <a:srgbClr val="F7F7F7"/>
                </a:highlight>
                <a:latin typeface="Consolas"/>
                <a:ea typeface="Consolas"/>
                <a:cs typeface="Consolas"/>
                <a:sym typeface="Consolas"/>
              </a:rPr>
              <a:t>import</a:t>
            </a:r>
            <a:r>
              <a:rPr lang="en-US" sz="2400">
                <a:solidFill>
                  <a:srgbClr val="333333"/>
                </a:solidFill>
                <a:highlight>
                  <a:srgbClr val="F7F7F7"/>
                </a:highlight>
                <a:latin typeface="Consolas"/>
                <a:ea typeface="Consolas"/>
                <a:cs typeface="Consolas"/>
                <a:sym typeface="Consolas"/>
              </a:rPr>
              <a:t> LdaModel</a:t>
            </a:r>
            <a:br>
              <a:rPr lang="en-US" sz="2400">
                <a:solidFill>
                  <a:srgbClr val="333333"/>
                </a:solidFill>
                <a:highlight>
                  <a:srgbClr val="F7F7F7"/>
                </a:highlight>
                <a:latin typeface="Consolas"/>
                <a:ea typeface="Consolas"/>
                <a:cs typeface="Consolas"/>
                <a:sym typeface="Consolas"/>
              </a:rPr>
            </a:br>
            <a:r>
              <a:rPr lang="en-US" sz="2400">
                <a:solidFill>
                  <a:srgbClr val="A71D5D"/>
                </a:solidFill>
                <a:highlight>
                  <a:srgbClr val="F7F7F7"/>
                </a:highlight>
                <a:latin typeface="Consolas"/>
                <a:ea typeface="Consolas"/>
                <a:cs typeface="Consolas"/>
                <a:sym typeface="Consolas"/>
              </a:rPr>
              <a:t>from</a:t>
            </a:r>
            <a:r>
              <a:rPr lang="en-US" sz="2400">
                <a:solidFill>
                  <a:srgbClr val="333333"/>
                </a:solidFill>
                <a:highlight>
                  <a:srgbClr val="F7F7F7"/>
                </a:highlight>
                <a:latin typeface="Consolas"/>
                <a:ea typeface="Consolas"/>
                <a:cs typeface="Consolas"/>
                <a:sym typeface="Consolas"/>
              </a:rPr>
              <a:t> gensim.matutils </a:t>
            </a:r>
            <a:r>
              <a:rPr lang="en-US" sz="2400">
                <a:solidFill>
                  <a:srgbClr val="A71D5D"/>
                </a:solidFill>
                <a:highlight>
                  <a:srgbClr val="F7F7F7"/>
                </a:highlight>
                <a:latin typeface="Consolas"/>
                <a:ea typeface="Consolas"/>
                <a:cs typeface="Consolas"/>
                <a:sym typeface="Consolas"/>
              </a:rPr>
              <a:t>import</a:t>
            </a:r>
            <a:r>
              <a:rPr lang="en-US" sz="2400">
                <a:solidFill>
                  <a:srgbClr val="333333"/>
                </a:solidFill>
                <a:highlight>
                  <a:srgbClr val="F7F7F7"/>
                </a:highlight>
                <a:latin typeface="Consolas"/>
                <a:ea typeface="Consolas"/>
                <a:cs typeface="Consolas"/>
                <a:sym typeface="Consolas"/>
              </a:rPr>
              <a:t> Sparse2Corpus</a:t>
            </a:r>
            <a:br>
              <a:rPr lang="en-US" sz="2400">
                <a:solidFill>
                  <a:srgbClr val="333333"/>
                </a:solidFill>
                <a:highlight>
                  <a:srgbClr val="F7F7F7"/>
                </a:highlight>
                <a:latin typeface="Consolas"/>
                <a:ea typeface="Consolas"/>
                <a:cs typeface="Consolas"/>
                <a:sym typeface="Consolas"/>
              </a:rPr>
            </a:br>
            <a:r>
              <a:rPr lang="en-US" sz="2400">
                <a:solidFill>
                  <a:srgbClr val="333333"/>
                </a:solidFill>
                <a:highlight>
                  <a:srgbClr val="F7F7F7"/>
                </a:highlight>
                <a:latin typeface="Consolas"/>
                <a:ea typeface="Consolas"/>
                <a:cs typeface="Consolas"/>
                <a:sym typeface="Consolas"/>
              </a:rPr>
              <a:t/>
            </a:r>
            <a:br>
              <a:rPr lang="en-US" sz="2400">
                <a:solidFill>
                  <a:srgbClr val="333333"/>
                </a:solidFill>
                <a:highlight>
                  <a:srgbClr val="F7F7F7"/>
                </a:highlight>
                <a:latin typeface="Consolas"/>
                <a:ea typeface="Consolas"/>
                <a:cs typeface="Consolas"/>
                <a:sym typeface="Consolas"/>
              </a:rPr>
            </a:br>
            <a:r>
              <a:rPr lang="en-US" sz="2400">
                <a:solidFill>
                  <a:srgbClr val="969896"/>
                </a:solidFill>
                <a:highlight>
                  <a:srgbClr val="F7F7F7"/>
                </a:highlight>
                <a:latin typeface="Consolas"/>
                <a:ea typeface="Consolas"/>
                <a:cs typeface="Consolas"/>
                <a:sym typeface="Consolas"/>
              </a:rPr>
              <a:t># First we convert our word-matrix into gensim's format</a:t>
            </a:r>
            <a:r>
              <a:rPr lang="en-US" sz="2400">
                <a:solidFill>
                  <a:srgbClr val="333333"/>
                </a:solidFill>
                <a:highlight>
                  <a:srgbClr val="F7F7F7"/>
                </a:highlight>
                <a:latin typeface="Consolas"/>
                <a:ea typeface="Consolas"/>
                <a:cs typeface="Consolas"/>
                <a:sym typeface="Consolas"/>
              </a:rPr>
              <a:t/>
            </a:r>
            <a:br>
              <a:rPr lang="en-US" sz="2400">
                <a:solidFill>
                  <a:srgbClr val="333333"/>
                </a:solidFill>
                <a:highlight>
                  <a:srgbClr val="F7F7F7"/>
                </a:highlight>
                <a:latin typeface="Consolas"/>
                <a:ea typeface="Consolas"/>
                <a:cs typeface="Consolas"/>
                <a:sym typeface="Consolas"/>
              </a:rPr>
            </a:br>
            <a:r>
              <a:rPr lang="en-US" sz="2400">
                <a:solidFill>
                  <a:srgbClr val="333333"/>
                </a:solidFill>
                <a:highlight>
                  <a:srgbClr val="F7F7F7"/>
                </a:highlight>
                <a:latin typeface="Consolas"/>
                <a:ea typeface="Consolas"/>
                <a:cs typeface="Consolas"/>
                <a:sym typeface="Consolas"/>
              </a:rPr>
              <a:t>corpus </a:t>
            </a:r>
            <a:r>
              <a:rPr lang="en-US" sz="2400">
                <a:solidFill>
                  <a:srgbClr val="A71D5D"/>
                </a:solidFill>
                <a:highlight>
                  <a:srgbClr val="F7F7F7"/>
                </a:highlight>
                <a:latin typeface="Consolas"/>
                <a:ea typeface="Consolas"/>
                <a:cs typeface="Consolas"/>
                <a:sym typeface="Consolas"/>
              </a:rPr>
              <a:t>=</a:t>
            </a:r>
            <a:r>
              <a:rPr lang="en-US" sz="2400">
                <a:solidFill>
                  <a:srgbClr val="333333"/>
                </a:solidFill>
                <a:highlight>
                  <a:srgbClr val="F7F7F7"/>
                </a:highlight>
                <a:latin typeface="Consolas"/>
                <a:ea typeface="Consolas"/>
                <a:cs typeface="Consolas"/>
                <a:sym typeface="Consolas"/>
              </a:rPr>
              <a:t> Sparse2Corpus(docs, </a:t>
            </a:r>
            <a:r>
              <a:rPr lang="en-US" sz="2400">
                <a:solidFill>
                  <a:srgbClr val="ED6A43"/>
                </a:solidFill>
                <a:highlight>
                  <a:srgbClr val="F7F7F7"/>
                </a:highlight>
                <a:latin typeface="Consolas"/>
                <a:ea typeface="Consolas"/>
                <a:cs typeface="Consolas"/>
                <a:sym typeface="Consolas"/>
              </a:rPr>
              <a:t>documents_columns</a:t>
            </a:r>
            <a:r>
              <a:rPr lang="en-US" sz="2400">
                <a:solidFill>
                  <a:srgbClr val="333333"/>
                </a:solidFill>
                <a:highlight>
                  <a:srgbClr val="F7F7F7"/>
                </a:highlight>
                <a:latin typeface="Consolas"/>
                <a:ea typeface="Consolas"/>
                <a:cs typeface="Consolas"/>
                <a:sym typeface="Consolas"/>
              </a:rPr>
              <a:t> </a:t>
            </a:r>
            <a:r>
              <a:rPr lang="en-US" sz="2400">
                <a:solidFill>
                  <a:srgbClr val="A71D5D"/>
                </a:solidFill>
                <a:highlight>
                  <a:srgbClr val="F7F7F7"/>
                </a:highlight>
                <a:latin typeface="Consolas"/>
                <a:ea typeface="Consolas"/>
                <a:cs typeface="Consolas"/>
                <a:sym typeface="Consolas"/>
              </a:rPr>
              <a:t>=</a:t>
            </a:r>
            <a:r>
              <a:rPr lang="en-US" sz="2400">
                <a:solidFill>
                  <a:srgbClr val="333333"/>
                </a:solidFill>
                <a:highlight>
                  <a:srgbClr val="F7F7F7"/>
                </a:highlight>
                <a:latin typeface="Consolas"/>
                <a:ea typeface="Consolas"/>
                <a:cs typeface="Consolas"/>
                <a:sym typeface="Consolas"/>
              </a:rPr>
              <a:t> </a:t>
            </a:r>
            <a:r>
              <a:rPr lang="en-US" sz="2400">
                <a:solidFill>
                  <a:srgbClr val="0086B3"/>
                </a:solidFill>
                <a:highlight>
                  <a:srgbClr val="F7F7F7"/>
                </a:highlight>
                <a:latin typeface="Consolas"/>
                <a:ea typeface="Consolas"/>
                <a:cs typeface="Consolas"/>
                <a:sym typeface="Consolas"/>
              </a:rPr>
              <a:t>False</a:t>
            </a:r>
            <a:r>
              <a:rPr lang="en-US" sz="2400">
                <a:solidFill>
                  <a:srgbClr val="333333"/>
                </a:solidFill>
                <a:highlight>
                  <a:srgbClr val="F7F7F7"/>
                </a:highlight>
                <a:latin typeface="Consolas"/>
                <a:ea typeface="Consolas"/>
                <a:cs typeface="Consolas"/>
                <a:sym typeface="Consolas"/>
              </a:rPr>
              <a:t>)</a:t>
            </a:r>
            <a:br>
              <a:rPr lang="en-US" sz="2400">
                <a:solidFill>
                  <a:srgbClr val="333333"/>
                </a:solidFill>
                <a:highlight>
                  <a:srgbClr val="F7F7F7"/>
                </a:highlight>
                <a:latin typeface="Consolas"/>
                <a:ea typeface="Consolas"/>
                <a:cs typeface="Consolas"/>
                <a:sym typeface="Consolas"/>
              </a:rPr>
            </a:br>
            <a:r>
              <a:rPr lang="en-US" sz="2400">
                <a:solidFill>
                  <a:srgbClr val="333333"/>
                </a:solidFill>
                <a:highlight>
                  <a:srgbClr val="F7F7F7"/>
                </a:highlight>
                <a:latin typeface="Consolas"/>
                <a:ea typeface="Consolas"/>
                <a:cs typeface="Consolas"/>
                <a:sym typeface="Consolas"/>
              </a:rPr>
              <a:t/>
            </a:r>
            <a:br>
              <a:rPr lang="en-US" sz="2400">
                <a:solidFill>
                  <a:srgbClr val="333333"/>
                </a:solidFill>
                <a:highlight>
                  <a:srgbClr val="F7F7F7"/>
                </a:highlight>
                <a:latin typeface="Consolas"/>
                <a:ea typeface="Consolas"/>
                <a:cs typeface="Consolas"/>
                <a:sym typeface="Consolas"/>
              </a:rPr>
            </a:br>
            <a:r>
              <a:rPr lang="en-US" sz="2400">
                <a:solidFill>
                  <a:srgbClr val="969896"/>
                </a:solidFill>
                <a:highlight>
                  <a:srgbClr val="F7F7F7"/>
                </a:highlight>
                <a:latin typeface="Consolas"/>
                <a:ea typeface="Consolas"/>
                <a:cs typeface="Consolas"/>
                <a:sym typeface="Consolas"/>
              </a:rPr>
              <a:t># Then we fit an LDA model</a:t>
            </a:r>
            <a:r>
              <a:rPr lang="en-US" sz="2400">
                <a:solidFill>
                  <a:srgbClr val="333333"/>
                </a:solidFill>
                <a:highlight>
                  <a:srgbClr val="F7F7F7"/>
                </a:highlight>
                <a:latin typeface="Consolas"/>
                <a:ea typeface="Consolas"/>
                <a:cs typeface="Consolas"/>
                <a:sym typeface="Consolas"/>
              </a:rPr>
              <a:t/>
            </a:r>
            <a:br>
              <a:rPr lang="en-US" sz="2400">
                <a:solidFill>
                  <a:srgbClr val="333333"/>
                </a:solidFill>
                <a:highlight>
                  <a:srgbClr val="F7F7F7"/>
                </a:highlight>
                <a:latin typeface="Consolas"/>
                <a:ea typeface="Consolas"/>
                <a:cs typeface="Consolas"/>
                <a:sym typeface="Consolas"/>
              </a:rPr>
            </a:br>
            <a:r>
              <a:rPr lang="en-US" sz="2400">
                <a:solidFill>
                  <a:srgbClr val="333333"/>
                </a:solidFill>
                <a:highlight>
                  <a:srgbClr val="F7F7F7"/>
                </a:highlight>
                <a:latin typeface="Consolas"/>
                <a:ea typeface="Consolas"/>
                <a:cs typeface="Consolas"/>
                <a:sym typeface="Consolas"/>
              </a:rPr>
              <a:t>lda_model </a:t>
            </a:r>
            <a:r>
              <a:rPr lang="en-US" sz="2400">
                <a:solidFill>
                  <a:srgbClr val="A71D5D"/>
                </a:solidFill>
                <a:highlight>
                  <a:srgbClr val="F7F7F7"/>
                </a:highlight>
                <a:latin typeface="Consolas"/>
                <a:ea typeface="Consolas"/>
                <a:cs typeface="Consolas"/>
                <a:sym typeface="Consolas"/>
              </a:rPr>
              <a:t>=</a:t>
            </a:r>
            <a:r>
              <a:rPr lang="en-US" sz="2400">
                <a:solidFill>
                  <a:srgbClr val="333333"/>
                </a:solidFill>
                <a:highlight>
                  <a:srgbClr val="F7F7F7"/>
                </a:highlight>
                <a:latin typeface="Consolas"/>
                <a:ea typeface="Consolas"/>
                <a:cs typeface="Consolas"/>
                <a:sym typeface="Consolas"/>
              </a:rPr>
              <a:t> LdaModel(</a:t>
            </a:r>
            <a:r>
              <a:rPr lang="en-US" sz="2400">
                <a:solidFill>
                  <a:srgbClr val="ED6A43"/>
                </a:solidFill>
                <a:highlight>
                  <a:srgbClr val="F7F7F7"/>
                </a:highlight>
                <a:latin typeface="Consolas"/>
                <a:ea typeface="Consolas"/>
                <a:cs typeface="Consolas"/>
                <a:sym typeface="Consolas"/>
              </a:rPr>
              <a:t>corpus</a:t>
            </a:r>
            <a:r>
              <a:rPr lang="en-US" sz="2400">
                <a:solidFill>
                  <a:srgbClr val="A71D5D"/>
                </a:solidFill>
                <a:highlight>
                  <a:srgbClr val="F7F7F7"/>
                </a:highlight>
                <a:latin typeface="Consolas"/>
                <a:ea typeface="Consolas"/>
                <a:cs typeface="Consolas"/>
                <a:sym typeface="Consolas"/>
              </a:rPr>
              <a:t>=</a:t>
            </a:r>
            <a:r>
              <a:rPr lang="en-US" sz="2400">
                <a:solidFill>
                  <a:srgbClr val="333333"/>
                </a:solidFill>
                <a:highlight>
                  <a:srgbClr val="F7F7F7"/>
                </a:highlight>
                <a:latin typeface="Consolas"/>
                <a:ea typeface="Consolas"/>
                <a:cs typeface="Consolas"/>
                <a:sym typeface="Consolas"/>
              </a:rPr>
              <a:t>corpus, </a:t>
            </a:r>
            <a:r>
              <a:rPr lang="en-US" sz="2400">
                <a:solidFill>
                  <a:srgbClr val="ED6A43"/>
                </a:solidFill>
                <a:highlight>
                  <a:srgbClr val="F7F7F7"/>
                </a:highlight>
                <a:latin typeface="Consolas"/>
                <a:ea typeface="Consolas"/>
                <a:cs typeface="Consolas"/>
                <a:sym typeface="Consolas"/>
              </a:rPr>
              <a:t>id2word</a:t>
            </a:r>
            <a:r>
              <a:rPr lang="en-US" sz="2400">
                <a:solidFill>
                  <a:srgbClr val="A71D5D"/>
                </a:solidFill>
                <a:highlight>
                  <a:srgbClr val="F7F7F7"/>
                </a:highlight>
                <a:latin typeface="Consolas"/>
                <a:ea typeface="Consolas"/>
                <a:cs typeface="Consolas"/>
                <a:sym typeface="Consolas"/>
              </a:rPr>
              <a:t>=</a:t>
            </a:r>
            <a:r>
              <a:rPr lang="en-US" sz="2400">
                <a:solidFill>
                  <a:srgbClr val="333333"/>
                </a:solidFill>
                <a:highlight>
                  <a:srgbClr val="F7F7F7"/>
                </a:highlight>
                <a:latin typeface="Consolas"/>
                <a:ea typeface="Consolas"/>
                <a:cs typeface="Consolas"/>
                <a:sym typeface="Consolas"/>
              </a:rPr>
              <a:t>id2word, </a:t>
            </a:r>
            <a:r>
              <a:rPr lang="en-US" sz="2400">
                <a:solidFill>
                  <a:srgbClr val="ED6A43"/>
                </a:solidFill>
                <a:highlight>
                  <a:srgbClr val="F7F7F7"/>
                </a:highlight>
                <a:latin typeface="Consolas"/>
                <a:ea typeface="Consolas"/>
                <a:cs typeface="Consolas"/>
                <a:sym typeface="Consolas"/>
              </a:rPr>
              <a:t>num_topics</a:t>
            </a:r>
            <a:r>
              <a:rPr lang="en-US" sz="2400">
                <a:solidFill>
                  <a:srgbClr val="A71D5D"/>
                </a:solidFill>
                <a:highlight>
                  <a:srgbClr val="F7F7F7"/>
                </a:highlight>
                <a:latin typeface="Consolas"/>
                <a:ea typeface="Consolas"/>
                <a:cs typeface="Consolas"/>
                <a:sym typeface="Consolas"/>
              </a:rPr>
              <a:t>=</a:t>
            </a:r>
            <a:r>
              <a:rPr lang="en-US" sz="2400">
                <a:solidFill>
                  <a:srgbClr val="0086B3"/>
                </a:solidFill>
                <a:highlight>
                  <a:srgbClr val="F7F7F7"/>
                </a:highlight>
                <a:latin typeface="Consolas"/>
                <a:ea typeface="Consolas"/>
                <a:cs typeface="Consolas"/>
                <a:sym typeface="Consolas"/>
              </a:rPr>
              <a:t>15</a:t>
            </a:r>
            <a:r>
              <a:rPr lang="en-US" sz="2400">
                <a:solidFill>
                  <a:srgbClr val="333333"/>
                </a:solidFill>
                <a:highlight>
                  <a:srgbClr val="F7F7F7"/>
                </a:highlight>
                <a:latin typeface="Consolas"/>
                <a:ea typeface="Consolas"/>
                <a:cs typeface="Consolas"/>
                <a:sym typeface="Consolas"/>
              </a:rPr>
              <a:t>)</a:t>
            </a:r>
          </a:p>
          <a:p>
            <a:pPr lvl="0" rtl="0">
              <a:spcBef>
                <a:spcPts val="0"/>
              </a:spcBef>
              <a:buNone/>
            </a:pPr>
            <a:endParaRPr sz="2400">
              <a:solidFill>
                <a:schemeClr val="dk1"/>
              </a:solidFill>
              <a:latin typeface="Georgia"/>
              <a:ea typeface="Georgia"/>
              <a:cs typeface="Georgia"/>
              <a:sym typeface="Georgia"/>
            </a:endParaRPr>
          </a:p>
        </p:txBody>
      </p:sp>
      <p:sp>
        <p:nvSpPr>
          <p:cNvPr id="700" name="Shape 700"/>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LDA IN GENSIM</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Shape 705"/>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a:solidFill>
                  <a:schemeClr val="dk1"/>
                </a:solidFill>
                <a:latin typeface="Georgia"/>
                <a:ea typeface="Georgia"/>
                <a:cs typeface="Georgia"/>
                <a:sym typeface="Georgia"/>
              </a:rPr>
              <a:t>In this model, we need to explicitly specify the number of topic we want the model to uncover.</a:t>
            </a:r>
          </a:p>
          <a:p>
            <a:pPr lvl="0" rtl="0">
              <a:spcBef>
                <a:spcPts val="0"/>
              </a:spcBef>
              <a:buNone/>
            </a:pPr>
            <a:endParaRPr sz="280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a:solidFill>
                  <a:schemeClr val="dk1"/>
                </a:solidFill>
                <a:latin typeface="Georgia"/>
                <a:ea typeface="Georgia"/>
                <a:cs typeface="Georgia"/>
                <a:sym typeface="Georgia"/>
              </a:rPr>
              <a:t>This is a critical parameter, but there isn’t much guidance on how to choose it.  Try to use domain expertise where possible.</a:t>
            </a:r>
          </a:p>
        </p:txBody>
      </p:sp>
      <p:sp>
        <p:nvSpPr>
          <p:cNvPr id="706" name="Shape 70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LDA IN GENSIM</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Shape 711"/>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a:latin typeface="Arial" charset="0"/>
                <a:ea typeface="Arial" charset="0"/>
                <a:cs typeface="Arial" charset="0"/>
                <a:sym typeface="Georgia"/>
              </a:rPr>
              <a:t>Now we need to assess the</a:t>
            </a:r>
            <a:r>
              <a:rPr lang="en-US" sz="2800" i="1">
                <a:latin typeface="Arial" charset="0"/>
                <a:ea typeface="Arial" charset="0"/>
                <a:cs typeface="Arial" charset="0"/>
                <a:sym typeface="Georgia"/>
              </a:rPr>
              <a:t> goodness of fit</a:t>
            </a:r>
            <a:r>
              <a:rPr lang="en-US" sz="2800">
                <a:latin typeface="Arial" charset="0"/>
                <a:ea typeface="Arial" charset="0"/>
                <a:cs typeface="Arial" charset="0"/>
                <a:sym typeface="Georgia"/>
              </a:rPr>
              <a:t> for our model.</a:t>
            </a:r>
          </a:p>
          <a:p>
            <a:pPr marR="0" lvl="0" algn="l" rtl="0">
              <a:spcBef>
                <a:spcPts val="0"/>
              </a:spcBef>
              <a:buNone/>
            </a:pPr>
            <a:endParaRPr sz="280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a:latin typeface="Arial" charset="0"/>
                <a:ea typeface="Arial" charset="0"/>
                <a:cs typeface="Arial" charset="0"/>
                <a:sym typeface="Georgia"/>
              </a:rPr>
              <a:t>Like other unsupervised learning techniques, our validation techniques are mostly about interpretation.</a:t>
            </a:r>
          </a:p>
          <a:p>
            <a:pPr marR="0" lvl="0" algn="l" rtl="0">
              <a:spcBef>
                <a:spcPts val="0"/>
              </a:spcBef>
              <a:buNone/>
            </a:pPr>
            <a:endParaRPr sz="280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a:latin typeface="Arial" charset="0"/>
                <a:ea typeface="Arial" charset="0"/>
                <a:cs typeface="Arial" charset="0"/>
                <a:sym typeface="Georgia"/>
              </a:rPr>
              <a:t>Use the following questions to guide you:</a:t>
            </a:r>
          </a:p>
          <a:p>
            <a:pPr marR="0" lvl="0" algn="l" rtl="0">
              <a:spcBef>
                <a:spcPts val="0"/>
              </a:spcBef>
              <a:buNone/>
            </a:pPr>
            <a:endParaRPr sz="2800">
              <a:latin typeface="Arial" charset="0"/>
              <a:ea typeface="Arial" charset="0"/>
              <a:cs typeface="Arial" charset="0"/>
              <a:sym typeface="Georgia"/>
            </a:endParaRPr>
          </a:p>
          <a:p>
            <a:pPr marR="0" lvl="1" algn="l" rtl="0">
              <a:spcBef>
                <a:spcPts val="0"/>
              </a:spcBef>
              <a:buSzPct val="100000"/>
              <a:buFont typeface="Georgia"/>
            </a:pPr>
            <a:r>
              <a:rPr lang="en-US" sz="2800">
                <a:latin typeface="Arial" charset="0"/>
                <a:ea typeface="Arial" charset="0"/>
                <a:cs typeface="Arial" charset="0"/>
                <a:sym typeface="Georgia"/>
              </a:rPr>
              <a:t>Did we learn reasonable topics?</a:t>
            </a:r>
          </a:p>
          <a:p>
            <a:pPr marR="0" lvl="0" algn="l" rtl="0">
              <a:spcBef>
                <a:spcPts val="0"/>
              </a:spcBef>
              <a:buNone/>
            </a:pPr>
            <a:endParaRPr sz="2800">
              <a:latin typeface="Arial" charset="0"/>
              <a:ea typeface="Arial" charset="0"/>
              <a:cs typeface="Arial" charset="0"/>
              <a:sym typeface="Georgia"/>
            </a:endParaRPr>
          </a:p>
          <a:p>
            <a:pPr marR="0" lvl="1" algn="l" rtl="0">
              <a:spcBef>
                <a:spcPts val="0"/>
              </a:spcBef>
              <a:buSzPct val="100000"/>
              <a:buFont typeface="Georgia"/>
            </a:pPr>
            <a:r>
              <a:rPr lang="en-US" sz="2800">
                <a:latin typeface="Arial" charset="0"/>
                <a:ea typeface="Arial" charset="0"/>
                <a:cs typeface="Arial" charset="0"/>
                <a:sym typeface="Georgia"/>
              </a:rPr>
              <a:t>Do the words that make up a topic make sense?</a:t>
            </a:r>
          </a:p>
          <a:p>
            <a:pPr marR="0" lvl="0" algn="l" rtl="0">
              <a:spcBef>
                <a:spcPts val="0"/>
              </a:spcBef>
              <a:buNone/>
            </a:pPr>
            <a:endParaRPr sz="2800">
              <a:latin typeface="Arial" charset="0"/>
              <a:ea typeface="Arial" charset="0"/>
              <a:cs typeface="Arial" charset="0"/>
              <a:sym typeface="Georgia"/>
            </a:endParaRPr>
          </a:p>
          <a:p>
            <a:pPr marR="0" lvl="1" algn="l" rtl="0">
              <a:spcBef>
                <a:spcPts val="0"/>
              </a:spcBef>
              <a:buSzPct val="100000"/>
              <a:buFont typeface="Georgia"/>
            </a:pPr>
            <a:r>
              <a:rPr lang="en-US" sz="2800">
                <a:latin typeface="Arial" charset="0"/>
                <a:ea typeface="Arial" charset="0"/>
                <a:cs typeface="Arial" charset="0"/>
                <a:sym typeface="Georgia"/>
              </a:rPr>
              <a:t>Is this topic helpful towards our goal?</a:t>
            </a:r>
          </a:p>
        </p:txBody>
      </p:sp>
      <p:sp>
        <p:nvSpPr>
          <p:cNvPr id="712" name="Shape 712"/>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LDA IN GENSIM</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Shape 717"/>
          <p:cNvSpPr txBox="1">
            <a:spLocks noGrp="1"/>
          </p:cNvSpPr>
          <p:nvPr>
            <p:ph type="body" idx="1"/>
          </p:nvPr>
        </p:nvSpPr>
        <p:spPr>
          <a:xfrm>
            <a:off x="635006" y="1297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lnSpc>
                <a:spcPct val="100000"/>
              </a:lnSpc>
              <a:spcBef>
                <a:spcPts val="0"/>
              </a:spcBef>
              <a:spcAft>
                <a:spcPts val="0"/>
              </a:spcAft>
              <a:buClr>
                <a:srgbClr val="000000"/>
              </a:buClr>
              <a:buSzPct val="100000"/>
              <a:buFont typeface="Georgia"/>
              <a:buChar char="‣"/>
            </a:pPr>
            <a:r>
              <a:rPr lang="en-US" sz="2800" dirty="0">
                <a:latin typeface="Arial" charset="0"/>
                <a:ea typeface="Arial" charset="0"/>
                <a:cs typeface="Arial" charset="0"/>
                <a:sym typeface="Georgia"/>
              </a:rPr>
              <a:t>We can evaluate fit by viewing the top words in each topic.</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err="1">
                <a:latin typeface="Arial" charset="0"/>
                <a:ea typeface="Arial" charset="0"/>
                <a:cs typeface="Arial" charset="0"/>
                <a:sym typeface="Consolas"/>
              </a:rPr>
              <a:t>gensim</a:t>
            </a:r>
            <a:r>
              <a:rPr lang="en-US" sz="2800" dirty="0">
                <a:latin typeface="Arial" charset="0"/>
                <a:ea typeface="Arial" charset="0"/>
                <a:cs typeface="Arial" charset="0"/>
                <a:sym typeface="Georgia"/>
              </a:rPr>
              <a:t> has a </a:t>
            </a:r>
            <a:r>
              <a:rPr lang="en-US" sz="2800" dirty="0" err="1">
                <a:latin typeface="Arial" charset="0"/>
                <a:ea typeface="Arial" charset="0"/>
                <a:cs typeface="Arial" charset="0"/>
                <a:sym typeface="Consolas"/>
              </a:rPr>
              <a:t>show_topics</a:t>
            </a:r>
            <a:r>
              <a:rPr lang="en-US" sz="2800" dirty="0">
                <a:latin typeface="Arial" charset="0"/>
                <a:ea typeface="Arial" charset="0"/>
                <a:cs typeface="Arial" charset="0"/>
                <a:sym typeface="Georgia"/>
              </a:rPr>
              <a:t> function for this:</a:t>
            </a:r>
          </a:p>
          <a:p>
            <a:pPr marR="0" lvl="0" algn="l" rtl="0">
              <a:lnSpc>
                <a:spcPct val="100000"/>
              </a:lnSpc>
              <a:spcBef>
                <a:spcPts val="0"/>
              </a:spcBef>
              <a:spcAft>
                <a:spcPts val="0"/>
              </a:spcAft>
              <a:buNone/>
            </a:pPr>
            <a:endParaRPr sz="2800" dirty="0">
              <a:latin typeface="Georgia"/>
              <a:ea typeface="Georgia"/>
              <a:cs typeface="Georgia"/>
              <a:sym typeface="Georgia"/>
            </a:endParaRPr>
          </a:p>
          <a:p>
            <a:pPr lvl="0" rtl="0">
              <a:lnSpc>
                <a:spcPct val="145000"/>
              </a:lnSpc>
              <a:spcBef>
                <a:spcPts val="0"/>
              </a:spcBef>
              <a:buNone/>
            </a:pPr>
            <a:r>
              <a:rPr lang="en-US" sz="2400" dirty="0" err="1">
                <a:solidFill>
                  <a:srgbClr val="333333"/>
                </a:solidFill>
                <a:highlight>
                  <a:srgbClr val="F7F7F7"/>
                </a:highlight>
                <a:latin typeface="Consolas"/>
                <a:ea typeface="Consolas"/>
                <a:cs typeface="Consolas"/>
                <a:sym typeface="Consolas"/>
              </a:rPr>
              <a:t>num_topics</a:t>
            </a:r>
            <a:r>
              <a:rPr lang="en-US" sz="2400" dirty="0">
                <a:solidFill>
                  <a:srgbClr val="333333"/>
                </a:solidFill>
                <a:highlight>
                  <a:srgbClr val="F7F7F7"/>
                </a:highlight>
                <a:latin typeface="Consolas"/>
                <a:ea typeface="Consolas"/>
                <a:cs typeface="Consolas"/>
                <a:sym typeface="Consolas"/>
              </a:rPr>
              <a:t>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r>
              <a:rPr lang="en-US" sz="2400" dirty="0">
                <a:solidFill>
                  <a:srgbClr val="0086B3"/>
                </a:solidFill>
                <a:highlight>
                  <a:srgbClr val="F7F7F7"/>
                </a:highlight>
                <a:latin typeface="Consolas"/>
                <a:ea typeface="Consolas"/>
                <a:cs typeface="Consolas"/>
                <a:sym typeface="Consolas"/>
              </a:rPr>
              <a:t>25</a:t>
            </a:r>
            <a:r>
              <a:rPr lang="en-US" sz="2400" dirty="0">
                <a:solidFill>
                  <a:srgbClr val="333333"/>
                </a:solidFill>
                <a:highlight>
                  <a:srgbClr val="F7F7F7"/>
                </a:highlight>
                <a:latin typeface="Consolas"/>
                <a:ea typeface="Consolas"/>
                <a:cs typeface="Consolas"/>
                <a:sym typeface="Consolas"/>
              </a:rPr>
              <a:t/>
            </a:r>
            <a:br>
              <a:rPr lang="en-US" sz="2400" dirty="0">
                <a:solidFill>
                  <a:srgbClr val="333333"/>
                </a:solidFill>
                <a:highlight>
                  <a:srgbClr val="F7F7F7"/>
                </a:highlight>
                <a:latin typeface="Consolas"/>
                <a:ea typeface="Consolas"/>
                <a:cs typeface="Consolas"/>
                <a:sym typeface="Consolas"/>
              </a:rPr>
            </a:br>
            <a:r>
              <a:rPr lang="en-US" sz="2400" dirty="0" err="1">
                <a:solidFill>
                  <a:srgbClr val="333333"/>
                </a:solidFill>
                <a:highlight>
                  <a:srgbClr val="F7F7F7"/>
                </a:highlight>
                <a:latin typeface="Consolas"/>
                <a:ea typeface="Consolas"/>
                <a:cs typeface="Consolas"/>
                <a:sym typeface="Consolas"/>
              </a:rPr>
              <a:t>num_words_per_topic</a:t>
            </a:r>
            <a:r>
              <a:rPr lang="en-US" sz="2400" dirty="0">
                <a:solidFill>
                  <a:srgbClr val="333333"/>
                </a:solidFill>
                <a:highlight>
                  <a:srgbClr val="F7F7F7"/>
                </a:highlight>
                <a:latin typeface="Consolas"/>
                <a:ea typeface="Consolas"/>
                <a:cs typeface="Consolas"/>
                <a:sym typeface="Consolas"/>
              </a:rPr>
              <a:t>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r>
              <a:rPr lang="en-US" sz="2400" dirty="0">
                <a:solidFill>
                  <a:srgbClr val="0086B3"/>
                </a:solidFill>
                <a:highlight>
                  <a:srgbClr val="F7F7F7"/>
                </a:highlight>
                <a:latin typeface="Consolas"/>
                <a:ea typeface="Consolas"/>
                <a:cs typeface="Consolas"/>
                <a:sym typeface="Consolas"/>
              </a:rPr>
              <a:t>5</a:t>
            </a:r>
            <a:r>
              <a:rPr lang="en-US" sz="2400" dirty="0">
                <a:solidFill>
                  <a:srgbClr val="333333"/>
                </a:solidFill>
                <a:highlight>
                  <a:srgbClr val="F7F7F7"/>
                </a:highlight>
                <a:latin typeface="Consolas"/>
                <a:ea typeface="Consolas"/>
                <a:cs typeface="Consolas"/>
                <a:sym typeface="Consolas"/>
              </a:rPr>
              <a:t/>
            </a:r>
            <a:br>
              <a:rPr lang="en-US" sz="2400" dirty="0">
                <a:solidFill>
                  <a:srgbClr val="333333"/>
                </a:solidFill>
                <a:highlight>
                  <a:srgbClr val="F7F7F7"/>
                </a:highlight>
                <a:latin typeface="Consolas"/>
                <a:ea typeface="Consolas"/>
                <a:cs typeface="Consolas"/>
                <a:sym typeface="Consolas"/>
              </a:rPr>
            </a:br>
            <a:r>
              <a:rPr lang="en-US" sz="2400" dirty="0">
                <a:solidFill>
                  <a:srgbClr val="A71D5D"/>
                </a:solidFill>
                <a:highlight>
                  <a:srgbClr val="F7F7F7"/>
                </a:highlight>
                <a:latin typeface="Consolas"/>
                <a:ea typeface="Consolas"/>
                <a:cs typeface="Consolas"/>
                <a:sym typeface="Consolas"/>
              </a:rPr>
              <a:t>for</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ti</a:t>
            </a:r>
            <a:r>
              <a:rPr lang="en-US" sz="2400" dirty="0">
                <a:solidFill>
                  <a:srgbClr val="333333"/>
                </a:solidFill>
                <a:highlight>
                  <a:srgbClr val="F7F7F7"/>
                </a:highlight>
                <a:latin typeface="Consolas"/>
                <a:ea typeface="Consolas"/>
                <a:cs typeface="Consolas"/>
                <a:sym typeface="Consolas"/>
              </a:rPr>
              <a:t>, topic </a:t>
            </a:r>
            <a:r>
              <a:rPr lang="en-US" sz="2400" dirty="0">
                <a:solidFill>
                  <a:srgbClr val="A71D5D"/>
                </a:solidFill>
                <a:highlight>
                  <a:srgbClr val="F7F7F7"/>
                </a:highlight>
                <a:latin typeface="Consolas"/>
                <a:ea typeface="Consolas"/>
                <a:cs typeface="Consolas"/>
                <a:sym typeface="Consolas"/>
              </a:rPr>
              <a:t>in</a:t>
            </a:r>
            <a:r>
              <a:rPr lang="en-US" sz="2400" dirty="0">
                <a:solidFill>
                  <a:srgbClr val="333333"/>
                </a:solidFill>
                <a:highlight>
                  <a:srgbClr val="F7F7F7"/>
                </a:highlight>
                <a:latin typeface="Consolas"/>
                <a:ea typeface="Consolas"/>
                <a:cs typeface="Consolas"/>
                <a:sym typeface="Consolas"/>
              </a:rPr>
              <a:t> </a:t>
            </a:r>
            <a:r>
              <a:rPr lang="en-US" sz="2400" dirty="0">
                <a:solidFill>
                  <a:srgbClr val="0086B3"/>
                </a:solidFill>
                <a:highlight>
                  <a:srgbClr val="F7F7F7"/>
                </a:highlight>
                <a:latin typeface="Consolas"/>
                <a:ea typeface="Consolas"/>
                <a:cs typeface="Consolas"/>
                <a:sym typeface="Consolas"/>
              </a:rPr>
              <a:t>enumerate</a:t>
            </a:r>
            <a:r>
              <a:rPr lang="en-US" sz="2400" dirty="0">
                <a:solidFill>
                  <a:srgbClr val="333333"/>
                </a:solidFill>
                <a:highlight>
                  <a:srgbClr val="F7F7F7"/>
                </a:highlight>
                <a:latin typeface="Consolas"/>
                <a:ea typeface="Consolas"/>
                <a:cs typeface="Consolas"/>
                <a:sym typeface="Consolas"/>
              </a:rPr>
              <a:t>(</a:t>
            </a:r>
            <a:r>
              <a:rPr lang="en-US" sz="2400" dirty="0" err="1">
                <a:solidFill>
                  <a:srgbClr val="333333"/>
                </a:solidFill>
                <a:highlight>
                  <a:srgbClr val="F7F7F7"/>
                </a:highlight>
                <a:latin typeface="Consolas"/>
                <a:ea typeface="Consolas"/>
                <a:cs typeface="Consolas"/>
                <a:sym typeface="Consolas"/>
              </a:rPr>
              <a:t>lda.show_topics</a:t>
            </a:r>
            <a:r>
              <a:rPr lang="en-US" sz="2400" dirty="0">
                <a:solidFill>
                  <a:srgbClr val="333333"/>
                </a:solidFill>
                <a:highlight>
                  <a:srgbClr val="F7F7F7"/>
                </a:highlight>
                <a:latin typeface="Consolas"/>
                <a:ea typeface="Consolas"/>
                <a:cs typeface="Consolas"/>
                <a:sym typeface="Consolas"/>
              </a:rPr>
              <a:t>(</a:t>
            </a:r>
            <a:r>
              <a:rPr lang="en-US" sz="2400" dirty="0" err="1">
                <a:solidFill>
                  <a:srgbClr val="ED6A43"/>
                </a:solidFill>
                <a:highlight>
                  <a:srgbClr val="F7F7F7"/>
                </a:highlight>
                <a:latin typeface="Consolas"/>
                <a:ea typeface="Consolas"/>
                <a:cs typeface="Consolas"/>
                <a:sym typeface="Consolas"/>
              </a:rPr>
              <a:t>num_topics</a:t>
            </a:r>
            <a:r>
              <a:rPr lang="en-US" sz="2400" dirty="0">
                <a:solidFill>
                  <a:srgbClr val="333333"/>
                </a:solidFill>
                <a:highlight>
                  <a:srgbClr val="F7F7F7"/>
                </a:highlight>
                <a:latin typeface="Consolas"/>
                <a:ea typeface="Consolas"/>
                <a:cs typeface="Consolas"/>
                <a:sym typeface="Consolas"/>
              </a:rPr>
              <a:t>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num_topics</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ED6A43"/>
                </a:solidFill>
                <a:highlight>
                  <a:srgbClr val="F7F7F7"/>
                </a:highlight>
                <a:latin typeface="Consolas"/>
                <a:ea typeface="Consolas"/>
                <a:cs typeface="Consolas"/>
                <a:sym typeface="Consolas"/>
              </a:rPr>
              <a:t>num_words_per_topic</a:t>
            </a:r>
            <a:r>
              <a:rPr lang="en-US" sz="2400" dirty="0">
                <a:solidFill>
                  <a:srgbClr val="333333"/>
                </a:solidFill>
                <a:highlight>
                  <a:srgbClr val="F7F7F7"/>
                </a:highlight>
                <a:latin typeface="Consolas"/>
                <a:ea typeface="Consolas"/>
                <a:cs typeface="Consolas"/>
                <a:sym typeface="Consolas"/>
              </a:rPr>
              <a:t>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n_words_per_topic</a:t>
            </a:r>
            <a:r>
              <a:rPr lang="en-US" sz="2400" dirty="0">
                <a:solidFill>
                  <a:srgbClr val="333333"/>
                </a:solidFill>
                <a:highlight>
                  <a:srgbClr val="F7F7F7"/>
                </a:highlight>
                <a:latin typeface="Consolas"/>
                <a:ea typeface="Consolas"/>
                <a:cs typeface="Consolas"/>
                <a:sym typeface="Consolas"/>
              </a:rPr>
              <a:t>)):</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    </a:t>
            </a:r>
            <a:r>
              <a:rPr lang="en-US" sz="2400" dirty="0">
                <a:solidFill>
                  <a:srgbClr val="0086B3"/>
                </a:solidFill>
                <a:highlight>
                  <a:srgbClr val="F7F7F7"/>
                </a:highlight>
                <a:latin typeface="Consolas"/>
                <a:ea typeface="Consolas"/>
                <a:cs typeface="Consolas"/>
                <a:sym typeface="Consolas"/>
              </a:rPr>
              <a:t>print</a:t>
            </a:r>
            <a:r>
              <a:rPr lang="en-US" sz="2400" dirty="0">
                <a:solidFill>
                  <a:srgbClr val="333333"/>
                </a:solidFill>
                <a:highlight>
                  <a:srgbClr val="F7F7F7"/>
                </a:highlight>
                <a:latin typeface="Consolas"/>
                <a:ea typeface="Consolas"/>
                <a:cs typeface="Consolas"/>
                <a:sym typeface="Consolas"/>
              </a:rPr>
              <a:t>(</a:t>
            </a:r>
            <a:r>
              <a:rPr lang="en-US" sz="2400" dirty="0">
                <a:solidFill>
                  <a:srgbClr val="183691"/>
                </a:solidFill>
                <a:highlight>
                  <a:srgbClr val="F7F7F7"/>
                </a:highlight>
                <a:latin typeface="Consolas"/>
                <a:ea typeface="Consolas"/>
                <a:cs typeface="Consolas"/>
                <a:sym typeface="Consolas"/>
              </a:rPr>
              <a:t>"Topic: </a:t>
            </a:r>
            <a:r>
              <a:rPr lang="en-US" sz="2400" dirty="0">
                <a:solidFill>
                  <a:srgbClr val="0086B3"/>
                </a:solidFill>
                <a:highlight>
                  <a:srgbClr val="F7F7F7"/>
                </a:highlight>
                <a:latin typeface="Consolas"/>
                <a:ea typeface="Consolas"/>
                <a:cs typeface="Consolas"/>
                <a:sym typeface="Consolas"/>
              </a:rPr>
              <a:t>%d</a:t>
            </a:r>
            <a:r>
              <a:rPr lang="en-US" sz="2400" dirty="0">
                <a:solidFill>
                  <a:srgbClr val="183691"/>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ti</a:t>
            </a:r>
            <a:r>
              <a:rPr lang="en-US" sz="2400" dirty="0">
                <a:solidFill>
                  <a:srgbClr val="333333"/>
                </a:solidFill>
                <a:highlight>
                  <a:srgbClr val="F7F7F7"/>
                </a:highlight>
                <a:latin typeface="Consolas"/>
                <a:ea typeface="Consolas"/>
                <a:cs typeface="Consolas"/>
                <a:sym typeface="Consolas"/>
              </a:rPr>
              <a:t>))</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    </a:t>
            </a:r>
            <a:r>
              <a:rPr lang="en-US" sz="2400" dirty="0">
                <a:solidFill>
                  <a:srgbClr val="0086B3"/>
                </a:solidFill>
                <a:highlight>
                  <a:srgbClr val="F7F7F7"/>
                </a:highlight>
                <a:latin typeface="Consolas"/>
                <a:ea typeface="Consolas"/>
                <a:cs typeface="Consolas"/>
                <a:sym typeface="Consolas"/>
              </a:rPr>
              <a:t>print</a:t>
            </a:r>
            <a:r>
              <a:rPr lang="en-US" sz="2400" dirty="0">
                <a:solidFill>
                  <a:srgbClr val="333333"/>
                </a:solidFill>
                <a:highlight>
                  <a:srgbClr val="F7F7F7"/>
                </a:highlight>
                <a:latin typeface="Consolas"/>
                <a:ea typeface="Consolas"/>
                <a:cs typeface="Consolas"/>
                <a:sym typeface="Consolas"/>
              </a:rPr>
              <a:t> (topic)</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    </a:t>
            </a:r>
            <a:r>
              <a:rPr lang="en-US" sz="2400" dirty="0">
                <a:solidFill>
                  <a:srgbClr val="0086B3"/>
                </a:solidFill>
                <a:highlight>
                  <a:srgbClr val="F7F7F7"/>
                </a:highlight>
                <a:latin typeface="Consolas"/>
                <a:ea typeface="Consolas"/>
                <a:cs typeface="Consolas"/>
                <a:sym typeface="Consolas"/>
              </a:rPr>
              <a:t>print</a:t>
            </a:r>
            <a:r>
              <a:rPr lang="en-US" sz="2400" dirty="0">
                <a:solidFill>
                  <a:srgbClr val="333333"/>
                </a:solidFill>
                <a:highlight>
                  <a:srgbClr val="F7F7F7"/>
                </a:highlight>
                <a:latin typeface="Consolas"/>
                <a:ea typeface="Consolas"/>
                <a:cs typeface="Consolas"/>
                <a:sym typeface="Consolas"/>
              </a:rPr>
              <a:t>()</a:t>
            </a:r>
          </a:p>
          <a:p>
            <a:pPr marR="0" lvl="0" algn="l" rtl="0">
              <a:lnSpc>
                <a:spcPct val="100000"/>
              </a:lnSpc>
              <a:spcBef>
                <a:spcPts val="0"/>
              </a:spcBef>
              <a:spcAft>
                <a:spcPts val="0"/>
              </a:spcAft>
              <a:buNone/>
            </a:pPr>
            <a:endParaRPr sz="2800" dirty="0">
              <a:latin typeface="Georgia"/>
              <a:ea typeface="Georgia"/>
              <a:cs typeface="Georgia"/>
              <a:sym typeface="Georgia"/>
            </a:endParaRPr>
          </a:p>
        </p:txBody>
      </p:sp>
      <p:sp>
        <p:nvSpPr>
          <p:cNvPr id="718" name="Shape 718"/>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LDA IN GENSIM</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Shape 723"/>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lnSpc>
                <a:spcPct val="100000"/>
              </a:lnSpc>
              <a:spcBef>
                <a:spcPts val="0"/>
              </a:spcBef>
              <a:spcAft>
                <a:spcPts val="0"/>
              </a:spcAft>
              <a:buClr>
                <a:srgbClr val="000000"/>
              </a:buClr>
              <a:buSzPct val="100000"/>
              <a:buFont typeface="Georgia"/>
              <a:buChar char="‣"/>
            </a:pPr>
            <a:r>
              <a:rPr lang="en-US" sz="2800" dirty="0">
                <a:latin typeface="Arial" charset="0"/>
                <a:ea typeface="Arial" charset="0"/>
                <a:cs typeface="Arial" charset="0"/>
                <a:sym typeface="Georgia"/>
              </a:rPr>
              <a:t>Some topics will be clearer than others.  The following topics represent clear concepts:</a:t>
            </a:r>
          </a:p>
          <a:p>
            <a:pPr marR="0" lvl="0" algn="l" rtl="0">
              <a:lnSpc>
                <a:spcPct val="100000"/>
              </a:lnSpc>
              <a:spcBef>
                <a:spcPts val="0"/>
              </a:spcBef>
              <a:spcAft>
                <a:spcPts val="0"/>
              </a:spcAft>
              <a:buNone/>
            </a:pPr>
            <a:endParaRPr sz="2800" dirty="0">
              <a:latin typeface="Georgia"/>
              <a:ea typeface="Georgia"/>
              <a:cs typeface="Georgia"/>
              <a:sym typeface="Georgia"/>
            </a:endParaRPr>
          </a:p>
          <a:p>
            <a:pPr marL="457200" lvl="0" indent="0" algn="ctr" rtl="0">
              <a:lnSpc>
                <a:spcPct val="100000"/>
              </a:lnSpc>
              <a:spcBef>
                <a:spcPts val="0"/>
              </a:spcBef>
              <a:spcAft>
                <a:spcPts val="1200"/>
              </a:spcAft>
              <a:buNone/>
            </a:pPr>
            <a:r>
              <a:rPr lang="en-US" sz="2400" dirty="0">
                <a:solidFill>
                  <a:srgbClr val="333333"/>
                </a:solidFill>
                <a:highlight>
                  <a:srgbClr val="F7F7F7"/>
                </a:highlight>
                <a:latin typeface="Consolas"/>
                <a:ea typeface="Consolas"/>
                <a:cs typeface="Consolas"/>
                <a:sym typeface="Consolas"/>
              </a:rPr>
              <a:t>0.009*cup + 0.009*recipe + 0.007*make + 0.007*food + 0.006*sugar </a:t>
            </a:r>
          </a:p>
          <a:p>
            <a:pPr marL="457200" lvl="0" indent="0" algn="ctr" rtl="0">
              <a:lnSpc>
                <a:spcPct val="100000"/>
              </a:lnSpc>
              <a:spcBef>
                <a:spcPts val="0"/>
              </a:spcBef>
              <a:spcAft>
                <a:spcPts val="1200"/>
              </a:spcAft>
              <a:buNone/>
            </a:pPr>
            <a:r>
              <a:rPr lang="en-US" sz="2400" dirty="0">
                <a:solidFill>
                  <a:srgbClr val="333333"/>
                </a:solidFill>
                <a:highlight>
                  <a:srgbClr val="F7F7F7"/>
                </a:highlight>
                <a:latin typeface="Consolas"/>
                <a:ea typeface="Consolas"/>
                <a:cs typeface="Consolas"/>
                <a:sym typeface="Consolas"/>
              </a:rPr>
              <a:t>→ Cooking and Recipes</a:t>
            </a:r>
          </a:p>
          <a:p>
            <a:pPr marL="457200" lvl="0" indent="0" algn="ctr" rtl="0">
              <a:lnSpc>
                <a:spcPct val="100000"/>
              </a:lnSpc>
              <a:spcBef>
                <a:spcPts val="0"/>
              </a:spcBef>
              <a:spcAft>
                <a:spcPts val="1200"/>
              </a:spcAft>
              <a:buNone/>
            </a:pPr>
            <a:endParaRPr sz="2400" dirty="0">
              <a:solidFill>
                <a:srgbClr val="333333"/>
              </a:solidFill>
              <a:highlight>
                <a:srgbClr val="F7F7F7"/>
              </a:highlight>
              <a:latin typeface="Consolas"/>
              <a:ea typeface="Consolas"/>
              <a:cs typeface="Consolas"/>
              <a:sym typeface="Consolas"/>
            </a:endParaRPr>
          </a:p>
          <a:p>
            <a:pPr marL="457200" lvl="0" indent="0" algn="ctr" rtl="0">
              <a:lnSpc>
                <a:spcPct val="100000"/>
              </a:lnSpc>
              <a:spcBef>
                <a:spcPts val="0"/>
              </a:spcBef>
              <a:spcAft>
                <a:spcPts val="1200"/>
              </a:spcAft>
              <a:buNone/>
            </a:pPr>
            <a:r>
              <a:rPr lang="en-US" sz="2400" dirty="0">
                <a:solidFill>
                  <a:srgbClr val="333333"/>
                </a:solidFill>
                <a:highlight>
                  <a:srgbClr val="F7F7F7"/>
                </a:highlight>
                <a:latin typeface="Consolas"/>
                <a:ea typeface="Consolas"/>
                <a:cs typeface="Consolas"/>
                <a:sym typeface="Consolas"/>
              </a:rPr>
              <a:t>0.013*butter + 0.010*baking + 0.010*dough + 0.009*cup + 0.009*sugar </a:t>
            </a:r>
          </a:p>
          <a:p>
            <a:pPr marL="457200" lvl="0" indent="0" algn="ctr" rtl="0">
              <a:lnSpc>
                <a:spcPct val="100000"/>
              </a:lnSpc>
              <a:spcBef>
                <a:spcPts val="0"/>
              </a:spcBef>
              <a:spcAft>
                <a:spcPts val="1200"/>
              </a:spcAft>
              <a:buNone/>
            </a:pPr>
            <a:r>
              <a:rPr lang="en-US" sz="2400" dirty="0">
                <a:solidFill>
                  <a:srgbClr val="333333"/>
                </a:solidFill>
                <a:highlight>
                  <a:srgbClr val="F7F7F7"/>
                </a:highlight>
                <a:latin typeface="Consolas"/>
                <a:ea typeface="Consolas"/>
                <a:cs typeface="Consolas"/>
                <a:sym typeface="Consolas"/>
              </a:rPr>
              <a:t>→ Cooking and recipes</a:t>
            </a:r>
          </a:p>
          <a:p>
            <a:pPr marL="457200" lvl="0" indent="0" algn="ctr" rtl="0">
              <a:lnSpc>
                <a:spcPct val="100000"/>
              </a:lnSpc>
              <a:spcBef>
                <a:spcPts val="0"/>
              </a:spcBef>
              <a:spcAft>
                <a:spcPts val="1200"/>
              </a:spcAft>
              <a:buNone/>
            </a:pPr>
            <a:endParaRPr sz="2400" dirty="0">
              <a:solidFill>
                <a:srgbClr val="333333"/>
              </a:solidFill>
              <a:highlight>
                <a:srgbClr val="F7F7F7"/>
              </a:highlight>
              <a:latin typeface="Consolas"/>
              <a:ea typeface="Consolas"/>
              <a:cs typeface="Consolas"/>
              <a:sym typeface="Consolas"/>
            </a:endParaRPr>
          </a:p>
          <a:p>
            <a:pPr marL="457200" lvl="0" indent="0" algn="ctr" rtl="0">
              <a:lnSpc>
                <a:spcPct val="100000"/>
              </a:lnSpc>
              <a:spcBef>
                <a:spcPts val="0"/>
              </a:spcBef>
              <a:spcAft>
                <a:spcPts val="1200"/>
              </a:spcAft>
              <a:buNone/>
            </a:pPr>
            <a:r>
              <a:rPr lang="en-US" sz="2400" dirty="0">
                <a:solidFill>
                  <a:srgbClr val="333333"/>
                </a:solidFill>
                <a:highlight>
                  <a:srgbClr val="F7F7F7"/>
                </a:highlight>
                <a:latin typeface="Consolas"/>
                <a:ea typeface="Consolas"/>
                <a:cs typeface="Consolas"/>
                <a:sym typeface="Consolas"/>
              </a:rPr>
              <a:t>0.013*fashion + 0.006*like + 0.006*dress + 0.005*style </a:t>
            </a:r>
          </a:p>
          <a:p>
            <a:pPr marL="457200" lvl="0" indent="0" algn="ctr" rtl="0">
              <a:lnSpc>
                <a:spcPct val="100000"/>
              </a:lnSpc>
              <a:spcBef>
                <a:spcPts val="0"/>
              </a:spcBef>
              <a:spcAft>
                <a:spcPts val="1200"/>
              </a:spcAft>
              <a:buNone/>
            </a:pPr>
            <a:r>
              <a:rPr lang="en-US" sz="2400" dirty="0">
                <a:solidFill>
                  <a:srgbClr val="333333"/>
                </a:solidFill>
                <a:highlight>
                  <a:srgbClr val="F7F7F7"/>
                </a:highlight>
                <a:latin typeface="Consolas"/>
                <a:ea typeface="Consolas"/>
                <a:cs typeface="Consolas"/>
                <a:sym typeface="Consolas"/>
              </a:rPr>
              <a:t>→ Fashion and Style</a:t>
            </a:r>
          </a:p>
        </p:txBody>
      </p:sp>
      <p:sp>
        <p:nvSpPr>
          <p:cNvPr id="724" name="Shape 724"/>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LDA IN GENSIM</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Shape 729"/>
          <p:cNvSpPr/>
          <p:nvPr/>
        </p:nvSpPr>
        <p:spPr>
          <a:xfrm>
            <a:off x="635000" y="736600"/>
            <a:ext cx="108164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ACTIVITY:  KNOWLEDGE CHECK</a:t>
            </a:r>
          </a:p>
        </p:txBody>
      </p:sp>
      <p:pic>
        <p:nvPicPr>
          <p:cNvPr id="730" name="Shape 730"/>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731" name="Shape 731"/>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732" name="Shape 732"/>
          <p:cNvSpPr/>
          <p:nvPr/>
        </p:nvSpPr>
        <p:spPr>
          <a:xfrm>
            <a:off x="2961475" y="2224349"/>
            <a:ext cx="9174599" cy="3010199"/>
          </a:xfrm>
          <a:prstGeom prst="rect">
            <a:avLst/>
          </a:prstGeom>
          <a:noFill/>
          <a:ln>
            <a:noFill/>
          </a:ln>
        </p:spPr>
        <p:txBody>
          <a:bodyPr lIns="50800" tIns="50800" rIns="50800" bIns="50800" anchor="ctr" anchorCtr="0">
            <a:noAutofit/>
          </a:bodyPr>
          <a:lstStyle/>
          <a:p>
            <a:pPr marL="457200" lvl="0" indent="-342900" rtl="0">
              <a:spcBef>
                <a:spcPts val="0"/>
              </a:spcBef>
              <a:buClr>
                <a:schemeClr val="dk1"/>
              </a:buClr>
              <a:buSzPct val="100000"/>
              <a:buFont typeface="Georgia"/>
              <a:buAutoNum type="arabicPeriod"/>
            </a:pPr>
            <a:r>
              <a:rPr lang="en-US" sz="1800" dirty="0">
                <a:solidFill>
                  <a:schemeClr val="dk1"/>
                </a:solidFill>
                <a:latin typeface="Georgia"/>
                <a:ea typeface="Georgia"/>
                <a:cs typeface="Georgia"/>
                <a:sym typeface="Georgia"/>
              </a:rPr>
              <a:t>Demonstrate the code you used to generate the topics above.</a:t>
            </a:r>
          </a:p>
          <a:p>
            <a:pPr marL="457200" lvl="0" indent="-342900" rtl="0">
              <a:spcBef>
                <a:spcPts val="0"/>
              </a:spcBef>
              <a:buClr>
                <a:schemeClr val="dk1"/>
              </a:buClr>
              <a:buSzPct val="100000"/>
              <a:buFont typeface="Georgia"/>
              <a:buAutoNum type="arabicPeriod"/>
            </a:pPr>
            <a:endParaRPr lang="en-US" sz="1800" dirty="0">
              <a:solidFill>
                <a:schemeClr val="dk1"/>
              </a:solidFill>
              <a:latin typeface="Georgia"/>
              <a:ea typeface="Georgia"/>
              <a:cs typeface="Georgia"/>
              <a:sym typeface="Georgia"/>
            </a:endParaRPr>
          </a:p>
          <a:p>
            <a:pPr marL="457200" lvl="0" indent="-342900" rtl="0">
              <a:spcBef>
                <a:spcPts val="0"/>
              </a:spcBef>
              <a:buClr>
                <a:schemeClr val="dk1"/>
              </a:buClr>
              <a:buSzPct val="100000"/>
              <a:buFont typeface="Georgia"/>
              <a:buAutoNum type="arabicPeriod"/>
            </a:pPr>
            <a:r>
              <a:rPr lang="en-US" sz="1800" dirty="0" smtClean="0">
                <a:solidFill>
                  <a:schemeClr val="dk1"/>
                </a:solidFill>
                <a:latin typeface="Georgia"/>
                <a:ea typeface="Georgia"/>
                <a:cs typeface="Georgia"/>
                <a:sym typeface="Georgia"/>
              </a:rPr>
              <a:t>Hypothesize </a:t>
            </a:r>
            <a:r>
              <a:rPr lang="en-US" sz="1800" dirty="0">
                <a:solidFill>
                  <a:schemeClr val="dk1"/>
                </a:solidFill>
                <a:latin typeface="Georgia"/>
                <a:ea typeface="Georgia"/>
                <a:cs typeface="Georgia"/>
                <a:sym typeface="Georgia"/>
              </a:rPr>
              <a:t>other topic interpretations.</a:t>
            </a:r>
          </a:p>
        </p:txBody>
      </p:sp>
      <p:sp>
        <p:nvSpPr>
          <p:cNvPr id="733" name="Shape 733"/>
          <p:cNvSpPr/>
          <p:nvPr/>
        </p:nvSpPr>
        <p:spPr>
          <a:xfrm>
            <a:off x="3052744" y="5792341"/>
            <a:ext cx="4170900" cy="330300"/>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US" sz="1800" dirty="0">
                <a:latin typeface="Arial" charset="0"/>
                <a:ea typeface="Arial" charset="0"/>
                <a:cs typeface="Arial" charset="0"/>
                <a:sym typeface="Georgia"/>
              </a:rPr>
              <a:t>Code and topics</a:t>
            </a:r>
          </a:p>
        </p:txBody>
      </p:sp>
      <p:sp>
        <p:nvSpPr>
          <p:cNvPr id="734" name="Shape 734"/>
          <p:cNvSpPr/>
          <p:nvPr/>
        </p:nvSpPr>
        <p:spPr>
          <a:xfrm>
            <a:off x="2989800" y="5399657"/>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charset="0"/>
                <a:ea typeface="Arial" charset="0"/>
                <a:cs typeface="Arial" charset="0"/>
                <a:sym typeface="Oswald"/>
              </a:rPr>
              <a:t>DELIVERABLE</a:t>
            </a:r>
          </a:p>
        </p:txBody>
      </p:sp>
      <p:sp>
        <p:nvSpPr>
          <p:cNvPr id="735" name="Shape 735"/>
          <p:cNvSpPr/>
          <p:nvPr/>
        </p:nvSpPr>
        <p:spPr>
          <a:xfrm>
            <a:off x="2989800" y="1776150"/>
            <a:ext cx="95763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a:latin typeface="Oswald"/>
                <a:ea typeface="Oswald"/>
                <a:cs typeface="Oswald"/>
                <a:sym typeface="Oswald"/>
              </a:rPr>
              <a:t>ANSWER THE FOLLOWING QUESTIONS</a:t>
            </a:r>
          </a:p>
        </p:txBody>
      </p:sp>
      <p:cxnSp>
        <p:nvCxnSpPr>
          <p:cNvPr id="736" name="Shape 736"/>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Shape 74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INTRODUCTION</a:t>
            </a:r>
          </a:p>
        </p:txBody>
      </p:sp>
      <p:sp>
        <p:nvSpPr>
          <p:cNvPr id="742" name="Shape 742"/>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Arial" charset="0"/>
              <a:ea typeface="Arial" charset="0"/>
              <a:cs typeface="Arial" charset="0"/>
              <a:sym typeface="Oswald"/>
            </a:endParaRPr>
          </a:p>
          <a:p>
            <a:pPr marL="0" marR="0" lvl="0" indent="0" algn="l" rtl="0">
              <a:lnSpc>
                <a:spcPct val="88333"/>
              </a:lnSpc>
              <a:spcBef>
                <a:spcPts val="0"/>
              </a:spcBef>
              <a:buSzPct val="25000"/>
              <a:buNone/>
            </a:pPr>
            <a:r>
              <a:rPr lang="en-US" sz="9600" b="1" dirty="0">
                <a:solidFill>
                  <a:srgbClr val="FFFFFF"/>
                </a:solidFill>
                <a:latin typeface="Arial" charset="0"/>
                <a:ea typeface="Arial" charset="0"/>
                <a:cs typeface="Arial" charset="0"/>
                <a:sym typeface="Oswald"/>
              </a:rPr>
              <a:t>WORD2VEC</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Shape 747"/>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WORD2VEC</a:t>
            </a:r>
          </a:p>
        </p:txBody>
      </p:sp>
      <p:sp>
        <p:nvSpPr>
          <p:cNvPr id="748" name="Shape 748"/>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i="1" dirty="0">
                <a:latin typeface="Arial" charset="0"/>
                <a:ea typeface="Arial" charset="0"/>
                <a:cs typeface="Arial" charset="0"/>
                <a:sym typeface="Georgia"/>
              </a:rPr>
              <a:t>Word2Vec</a:t>
            </a:r>
            <a:r>
              <a:rPr lang="en-US" sz="2800" dirty="0">
                <a:latin typeface="Arial" charset="0"/>
                <a:ea typeface="Arial" charset="0"/>
                <a:cs typeface="Arial" charset="0"/>
                <a:sym typeface="Georgia"/>
              </a:rPr>
              <a:t> is another unsupervised model for latent variable NLP.</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It was </a:t>
            </a:r>
            <a:r>
              <a:rPr lang="en-US" sz="2800" u="sng" dirty="0">
                <a:solidFill>
                  <a:schemeClr val="hlink"/>
                </a:solidFill>
                <a:latin typeface="Arial" charset="0"/>
                <a:ea typeface="Arial" charset="0"/>
                <a:cs typeface="Arial" charset="0"/>
                <a:sym typeface="Georgia"/>
                <a:hlinkClick r:id="rId3"/>
              </a:rPr>
              <a:t>originally released by Google</a:t>
            </a:r>
            <a:r>
              <a:rPr lang="en-US" sz="2800" dirty="0">
                <a:latin typeface="Arial" charset="0"/>
                <a:ea typeface="Arial" charset="0"/>
                <a:cs typeface="Arial" charset="0"/>
                <a:sym typeface="Georgia"/>
              </a:rPr>
              <a:t> and further </a:t>
            </a:r>
            <a:r>
              <a:rPr lang="en-US" sz="2800" u="sng" dirty="0">
                <a:solidFill>
                  <a:schemeClr val="hlink"/>
                </a:solidFill>
                <a:latin typeface="Arial" charset="0"/>
                <a:ea typeface="Arial" charset="0"/>
                <a:cs typeface="Arial" charset="0"/>
                <a:sym typeface="Georgia"/>
                <a:hlinkClick r:id="rId4"/>
              </a:rPr>
              <a:t>refined at Stanford</a:t>
            </a:r>
            <a:r>
              <a:rPr lang="en-US" sz="2800" dirty="0">
                <a:latin typeface="Arial" charset="0"/>
                <a:ea typeface="Arial" charset="0"/>
                <a:cs typeface="Arial" charset="0"/>
                <a:sym typeface="Georgia"/>
              </a:rPr>
              <a:t>.</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This model creates </a:t>
            </a:r>
            <a:r>
              <a:rPr lang="en-US" sz="2800" i="1" dirty="0">
                <a:latin typeface="Arial" charset="0"/>
                <a:ea typeface="Arial" charset="0"/>
                <a:cs typeface="Arial" charset="0"/>
                <a:sym typeface="Georgia"/>
              </a:rPr>
              <a:t>word vectors</a:t>
            </a:r>
            <a:r>
              <a:rPr lang="en-US" sz="2800" dirty="0">
                <a:latin typeface="Arial" charset="0"/>
                <a:ea typeface="Arial" charset="0"/>
                <a:cs typeface="Arial" charset="0"/>
                <a:sym typeface="Georgia"/>
              </a:rPr>
              <a:t>, multidimensional representations of words.  </a:t>
            </a:r>
          </a:p>
          <a:p>
            <a:pPr marR="0" lvl="0" algn="l" rtl="0">
              <a:spcBef>
                <a:spcPts val="0"/>
              </a:spcBef>
              <a:buNone/>
            </a:pPr>
            <a:endParaRPr sz="2800" dirty="0">
              <a:latin typeface="Arial" charset="0"/>
              <a:ea typeface="Arial" charset="0"/>
              <a:cs typeface="Arial" charset="0"/>
              <a:sym typeface="Georgia"/>
            </a:endParaRPr>
          </a:p>
          <a:p>
            <a:pPr marR="0" lvl="0" algn="ctr" rtl="0">
              <a:spcBef>
                <a:spcPts val="0"/>
              </a:spcBef>
              <a:buNone/>
            </a:pPr>
            <a:r>
              <a:rPr lang="en-US" sz="2400" dirty="0">
                <a:latin typeface="Arial" charset="0"/>
                <a:ea typeface="Arial" charset="0"/>
                <a:cs typeface="Arial" charset="0"/>
                <a:sym typeface="Consolas"/>
              </a:rPr>
              <a:t>assembly → [0.12315, 0.23425, 0.89745324, 0.235234, 0.234234, …]</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This is similar to having a distribution of concepts or topics that the word may come from.</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Shape 753"/>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WORD2VEC</a:t>
            </a:r>
          </a:p>
        </p:txBody>
      </p:sp>
      <p:sp>
        <p:nvSpPr>
          <p:cNvPr id="754" name="Shape 754"/>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If we take our usual document-word matrix and take its transpose, instead of talking about words as being features of a document, we can talk about </a:t>
            </a:r>
            <a:r>
              <a:rPr lang="en-US" sz="2800" i="1" dirty="0">
                <a:latin typeface="Arial" charset="0"/>
                <a:ea typeface="Arial" charset="0"/>
                <a:cs typeface="Arial" charset="0"/>
                <a:sym typeface="Georgia"/>
              </a:rPr>
              <a:t>documents as being features of a specific word</a:t>
            </a:r>
            <a:r>
              <a:rPr lang="en-US" sz="2800" dirty="0">
                <a:latin typeface="Arial" charset="0"/>
                <a:ea typeface="Arial" charset="0"/>
                <a:cs typeface="Arial" charset="0"/>
                <a:sym typeface="Georgia"/>
              </a:rPr>
              <a:t>.</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In other words, how do we define or characterize a single word?</a:t>
            </a:r>
          </a:p>
          <a:p>
            <a:pPr marR="0" lvl="0" algn="l" rtl="0">
              <a:spcBef>
                <a:spcPts val="0"/>
              </a:spcBef>
              <a:buNone/>
            </a:pPr>
            <a:endParaRPr sz="2800" dirty="0">
              <a:latin typeface="Arial" charset="0"/>
              <a:ea typeface="Arial" charset="0"/>
              <a:cs typeface="Arial" charset="0"/>
              <a:sym typeface="Georgia"/>
            </a:endParaRPr>
          </a:p>
          <a:p>
            <a:pPr marR="0" lvl="1" algn="l" rtl="0">
              <a:spcBef>
                <a:spcPts val="0"/>
              </a:spcBef>
              <a:buSzPct val="100000"/>
              <a:buFont typeface="Georgia"/>
            </a:pPr>
            <a:r>
              <a:rPr lang="en-US" sz="2800" dirty="0">
                <a:latin typeface="Arial" charset="0"/>
                <a:ea typeface="Arial" charset="0"/>
                <a:cs typeface="Arial" charset="0"/>
                <a:sym typeface="Georgia"/>
              </a:rPr>
              <a:t>We can do so by defining its dictionary definition.</a:t>
            </a:r>
          </a:p>
          <a:p>
            <a:pPr marR="0" lvl="0" algn="l" rtl="0">
              <a:spcBef>
                <a:spcPts val="0"/>
              </a:spcBef>
              <a:buNone/>
            </a:pPr>
            <a:endParaRPr sz="2800" dirty="0">
              <a:latin typeface="Arial" charset="0"/>
              <a:ea typeface="Arial" charset="0"/>
              <a:cs typeface="Arial" charset="0"/>
              <a:sym typeface="Georgia"/>
            </a:endParaRPr>
          </a:p>
          <a:p>
            <a:pPr marR="0" lvl="1" algn="l" rtl="0">
              <a:spcBef>
                <a:spcPts val="0"/>
              </a:spcBef>
              <a:buSzPct val="100000"/>
              <a:buFont typeface="Georgia"/>
            </a:pPr>
            <a:r>
              <a:rPr lang="en-US" sz="2800" dirty="0">
                <a:latin typeface="Arial" charset="0"/>
                <a:ea typeface="Arial" charset="0"/>
                <a:cs typeface="Arial" charset="0"/>
                <a:sym typeface="Georgia"/>
              </a:rPr>
              <a:t>Or we can enumerate all of the ways we might use it.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Shape 759"/>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WORD2VEC</a:t>
            </a:r>
          </a:p>
        </p:txBody>
      </p:sp>
      <p:sp>
        <p:nvSpPr>
          <p:cNvPr id="760" name="Shape 760"/>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Clr>
                <a:srgbClr val="000000"/>
              </a:buClr>
              <a:buSzPct val="100000"/>
              <a:buFont typeface="Georgia"/>
              <a:buChar char="‣"/>
            </a:pPr>
            <a:r>
              <a:rPr lang="en-US" sz="2800" dirty="0">
                <a:latin typeface="Arial" charset="0"/>
                <a:ea typeface="Arial" charset="0"/>
                <a:cs typeface="Arial" charset="0"/>
                <a:sym typeface="Georgia"/>
              </a:rPr>
              <a:t>Given the word ‘Paris’, we have many contexts or uses we may find it in:</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lvl="0" algn="ctr" rtl="0">
              <a:lnSpc>
                <a:spcPct val="100000"/>
              </a:lnSpc>
              <a:spcBef>
                <a:spcPts val="0"/>
              </a:spcBef>
              <a:spcAft>
                <a:spcPts val="1200"/>
              </a:spcAft>
              <a:buNone/>
            </a:pPr>
            <a:r>
              <a:rPr lang="en-US" sz="1800" dirty="0">
                <a:solidFill>
                  <a:srgbClr val="333333"/>
                </a:solidFill>
                <a:highlight>
                  <a:srgbClr val="F7F7F7"/>
                </a:highlight>
                <a:latin typeface="Arial" charset="0"/>
                <a:ea typeface="Arial" charset="0"/>
                <a:cs typeface="Arial" charset="0"/>
                <a:sym typeface="Consolas"/>
              </a:rPr>
              <a:t>['_ is the capital of', '_, France', 'the capital city _', 'the restaurant in _',]</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There are also a bunch of contexts we </a:t>
            </a:r>
            <a:r>
              <a:rPr lang="en-US" sz="2800" i="1" dirty="0">
                <a:latin typeface="Arial" charset="0"/>
                <a:ea typeface="Arial" charset="0"/>
                <a:cs typeface="Arial" charset="0"/>
                <a:sym typeface="Georgia"/>
              </a:rPr>
              <a:t>don’t</a:t>
            </a:r>
            <a:r>
              <a:rPr lang="en-US" sz="2800" dirty="0">
                <a:latin typeface="Arial" charset="0"/>
                <a:ea typeface="Arial" charset="0"/>
                <a:cs typeface="Arial" charset="0"/>
                <a:sym typeface="Georgia"/>
              </a:rPr>
              <a:t> expect to find it in:</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lvl="0" algn="ctr" rtl="0">
              <a:lnSpc>
                <a:spcPct val="100000"/>
              </a:lnSpc>
              <a:spcBef>
                <a:spcPts val="0"/>
              </a:spcBef>
              <a:spcAft>
                <a:spcPts val="1200"/>
              </a:spcAft>
              <a:buNone/>
            </a:pPr>
            <a:r>
              <a:rPr lang="en-US" sz="1800" dirty="0">
                <a:solidFill>
                  <a:srgbClr val="333333"/>
                </a:solidFill>
                <a:highlight>
                  <a:srgbClr val="F7F7F7"/>
                </a:highlight>
                <a:latin typeface="Arial" charset="0"/>
                <a:ea typeface="Arial" charset="0"/>
                <a:cs typeface="Arial" charset="0"/>
                <a:sym typeface="Consolas"/>
              </a:rPr>
              <a:t>['can I have a _', 'there's too much _ on this' ... and millions more]</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We could make a feature or column for each of these contexts.</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We could represent ‘Paris’ in a sparse feature with all possible contexts.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Shape 440"/>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Arial" charset="0"/>
                <a:ea typeface="Arial" charset="0"/>
                <a:cs typeface="Arial" charset="0"/>
                <a:sym typeface="Oswald"/>
              </a:rPr>
              <a:t>DIMENSION REDUCTION</a:t>
            </a:r>
            <a:endParaRPr lang="en-US" sz="3200" b="1" dirty="0">
              <a:latin typeface="Arial" charset="0"/>
              <a:ea typeface="Arial" charset="0"/>
              <a:cs typeface="Arial" charset="0"/>
              <a:sym typeface="Oswald"/>
            </a:endParaRPr>
          </a:p>
        </p:txBody>
      </p:sp>
      <p:sp>
        <p:nvSpPr>
          <p:cNvPr id="441" name="Shape 441"/>
          <p:cNvSpPr txBox="1">
            <a:spLocks noGrp="1"/>
          </p:cNvSpPr>
          <p:nvPr>
            <p:ph type="body" idx="1"/>
          </p:nvPr>
        </p:nvSpPr>
        <p:spPr>
          <a:xfrm>
            <a:off x="635006" y="2343206"/>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571500" indent="-571500">
              <a:buAutoNum type="romanUcPeriod"/>
            </a:pPr>
            <a:r>
              <a:rPr lang="en-US" sz="2800" b="1" dirty="0" smtClean="0"/>
              <a:t>DIMENSIONALITY REDUCTION</a:t>
            </a:r>
            <a:endParaRPr lang="en-US" sz="2800" b="1" dirty="0"/>
          </a:p>
          <a:p>
            <a:pPr marL="571500" indent="-571500">
              <a:buAutoNum type="romanUcPeriod"/>
            </a:pPr>
            <a:r>
              <a:rPr lang="en-US" sz="2800" b="1" dirty="0" smtClean="0"/>
              <a:t>PRINCIPAL </a:t>
            </a:r>
            <a:r>
              <a:rPr lang="en-US" sz="2800" b="1" dirty="0"/>
              <a:t>COMPONENTS ANALYSIS </a:t>
            </a:r>
            <a:endParaRPr lang="en-US" sz="2800" b="1" dirty="0" smtClean="0"/>
          </a:p>
          <a:p>
            <a:pPr marL="571500" indent="-571500">
              <a:buAutoNum type="romanUcPeriod"/>
            </a:pPr>
            <a:r>
              <a:rPr lang="en-US" sz="2800" b="1" dirty="0" smtClean="0"/>
              <a:t>APPLY PCA TO IRIS DATASET</a:t>
            </a:r>
          </a:p>
          <a:p>
            <a:pPr marL="571500" indent="-571500">
              <a:buAutoNum type="romanUcPeriod"/>
            </a:pPr>
            <a:r>
              <a:rPr lang="en-US" sz="2800" b="1" dirty="0" smtClean="0">
                <a:effectLst/>
              </a:rPr>
              <a:t>APPLY PCA TO YELP DATASET</a:t>
            </a:r>
            <a:endParaRPr lang="en-US" sz="2800" dirty="0">
              <a:effectLst/>
            </a:endParaRPr>
          </a:p>
        </p:txBody>
      </p:sp>
      <p:sp>
        <p:nvSpPr>
          <p:cNvPr id="442" name="Shape 442"/>
          <p:cNvSpPr txBox="1">
            <a:spLocks noGrp="1"/>
          </p:cNvSpPr>
          <p:nvPr>
            <p:ph type="title"/>
          </p:nvPr>
        </p:nvSpPr>
        <p:spPr>
          <a:xfrm>
            <a:off x="635000" y="1876156"/>
            <a:ext cx="11734800" cy="711300"/>
          </a:xfrm>
          <a:prstGeom prst="rect">
            <a:avLst/>
          </a:prstGeom>
          <a:noFill/>
          <a:ln>
            <a:noFill/>
          </a:ln>
        </p:spPr>
        <p:txBody>
          <a:bodyPr lIns="0" tIns="0" rIns="0" bIns="0" anchor="t" anchorCtr="0">
            <a:noAutofit/>
          </a:bodyPr>
          <a:lstStyle/>
          <a:p>
            <a:pPr marL="0" marR="0" lvl="0" indent="0" algn="l" rtl="0">
              <a:lnSpc>
                <a:spcPct val="92592"/>
              </a:lnSpc>
              <a:spcBef>
                <a:spcPts val="0"/>
              </a:spcBef>
              <a:buSzPct val="25000"/>
              <a:buNone/>
            </a:pPr>
            <a:r>
              <a:rPr lang="en-US" sz="5400" b="1" dirty="0">
                <a:latin typeface="Arial" charset="0"/>
                <a:ea typeface="Arial" charset="0"/>
                <a:cs typeface="Arial" charset="0"/>
                <a:sym typeface="Oswald"/>
              </a:rPr>
              <a:t>LEARNING OBJECTIVES</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Shape 765"/>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WORD2VEC</a:t>
            </a:r>
          </a:p>
        </p:txBody>
      </p:sp>
      <p:sp>
        <p:nvSpPr>
          <p:cNvPr id="766" name="Shape 766"/>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Additionally, the first few examples represent the </a:t>
            </a:r>
            <a:r>
              <a:rPr lang="en-US" sz="2800" i="1" dirty="0">
                <a:latin typeface="Arial" charset="0"/>
                <a:ea typeface="Arial" charset="0"/>
                <a:cs typeface="Arial" charset="0"/>
                <a:sym typeface="Georgia"/>
              </a:rPr>
              <a:t>same</a:t>
            </a:r>
            <a:r>
              <a:rPr lang="en-US" sz="2800" dirty="0">
                <a:latin typeface="Arial" charset="0"/>
                <a:ea typeface="Arial" charset="0"/>
                <a:cs typeface="Arial" charset="0"/>
                <a:sym typeface="Georgia"/>
              </a:rPr>
              <a:t> concept:</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R="0" lvl="1" algn="l" rtl="0">
              <a:lnSpc>
                <a:spcPct val="100000"/>
              </a:lnSpc>
              <a:spcBef>
                <a:spcPts val="0"/>
              </a:spcBef>
              <a:spcAft>
                <a:spcPts val="0"/>
              </a:spcAft>
              <a:buSzPct val="100000"/>
              <a:buFont typeface="Georgia"/>
            </a:pPr>
            <a:r>
              <a:rPr lang="en-US" sz="2800" dirty="0">
                <a:latin typeface="Arial" charset="0"/>
                <a:ea typeface="Arial" charset="0"/>
                <a:cs typeface="Arial" charset="0"/>
                <a:sym typeface="Georgia"/>
              </a:rPr>
              <a:t>Paris is a city like thing, so it contains shops and restaurants.</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R="0" lvl="1" algn="l" rtl="0">
              <a:lnSpc>
                <a:spcPct val="100000"/>
              </a:lnSpc>
              <a:spcBef>
                <a:spcPts val="0"/>
              </a:spcBef>
              <a:spcAft>
                <a:spcPts val="0"/>
              </a:spcAft>
              <a:buSzPct val="100000"/>
              <a:buFont typeface="Georgia"/>
            </a:pPr>
            <a:r>
              <a:rPr lang="en-US" sz="2800" dirty="0">
                <a:latin typeface="Arial" charset="0"/>
                <a:ea typeface="Arial" charset="0"/>
                <a:cs typeface="Arial" charset="0"/>
                <a:sym typeface="Georgia"/>
              </a:rPr>
              <a:t>Paris is a capital city.</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We want to use </a:t>
            </a:r>
            <a:r>
              <a:rPr lang="en-US" sz="2800" b="1" dirty="0">
                <a:latin typeface="Arial" charset="0"/>
                <a:ea typeface="Arial" charset="0"/>
                <a:cs typeface="Arial" charset="0"/>
                <a:sym typeface="Georgia"/>
              </a:rPr>
              <a:t>dimensionality reduction</a:t>
            </a:r>
            <a:r>
              <a:rPr lang="en-US" sz="2800" dirty="0">
                <a:latin typeface="Arial" charset="0"/>
                <a:ea typeface="Arial" charset="0"/>
                <a:cs typeface="Arial" charset="0"/>
                <a:sym typeface="Georgia"/>
              </a:rPr>
              <a:t> to find a </a:t>
            </a:r>
            <a:r>
              <a:rPr lang="en-US" sz="2800" i="1" dirty="0">
                <a:latin typeface="Arial" charset="0"/>
                <a:ea typeface="Arial" charset="0"/>
                <a:cs typeface="Arial" charset="0"/>
                <a:sym typeface="Georgia"/>
              </a:rPr>
              <a:t>few</a:t>
            </a:r>
            <a:r>
              <a:rPr lang="en-US" sz="2800" dirty="0">
                <a:latin typeface="Arial" charset="0"/>
                <a:ea typeface="Arial" charset="0"/>
                <a:cs typeface="Arial" charset="0"/>
                <a:sym typeface="Georgia"/>
              </a:rPr>
              <a:t> concepts per word instead of </a:t>
            </a:r>
            <a:r>
              <a:rPr lang="en-US" sz="2800" i="1" dirty="0">
                <a:latin typeface="Arial" charset="0"/>
                <a:ea typeface="Arial" charset="0"/>
                <a:cs typeface="Arial" charset="0"/>
                <a:sym typeface="Georgia"/>
              </a:rPr>
              <a:t>all</a:t>
            </a:r>
            <a:r>
              <a:rPr lang="en-US" sz="2800" dirty="0">
                <a:latin typeface="Arial" charset="0"/>
                <a:ea typeface="Arial" charset="0"/>
                <a:cs typeface="Arial" charset="0"/>
                <a:sym typeface="Georgia"/>
              </a:rPr>
              <a:t> possible contexts.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Shape 77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WORD2VEC</a:t>
            </a:r>
          </a:p>
        </p:txBody>
      </p:sp>
      <p:sp>
        <p:nvSpPr>
          <p:cNvPr id="772" name="Shape 772"/>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a:latin typeface="Arial" charset="0"/>
                <a:ea typeface="Arial" charset="0"/>
                <a:cs typeface="Arial" charset="0"/>
                <a:sym typeface="Georgia"/>
              </a:rPr>
              <a:t>With </a:t>
            </a:r>
            <a:r>
              <a:rPr lang="en-US" sz="2800" b="1">
                <a:latin typeface="Arial" charset="0"/>
                <a:ea typeface="Arial" charset="0"/>
                <a:cs typeface="Arial" charset="0"/>
                <a:sym typeface="Georgia"/>
              </a:rPr>
              <a:t>LDA</a:t>
            </a:r>
            <a:r>
              <a:rPr lang="en-US" sz="2800">
                <a:latin typeface="Arial" charset="0"/>
                <a:ea typeface="Arial" charset="0"/>
                <a:cs typeface="Arial" charset="0"/>
                <a:sym typeface="Georgia"/>
              </a:rPr>
              <a:t>, we could do this by identifying the topics a word was most likely to come from.</a:t>
            </a:r>
          </a:p>
          <a:p>
            <a:pPr marR="0" lvl="0" algn="l" rtl="0">
              <a:lnSpc>
                <a:spcPct val="100000"/>
              </a:lnSpc>
              <a:spcBef>
                <a:spcPts val="0"/>
              </a:spcBef>
              <a:spcAft>
                <a:spcPts val="0"/>
              </a:spcAft>
              <a:buNone/>
            </a:pPr>
            <a:endParaRPr sz="280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a:latin typeface="Arial" charset="0"/>
                <a:ea typeface="Arial" charset="0"/>
                <a:cs typeface="Arial" charset="0"/>
                <a:sym typeface="Georgia"/>
              </a:rPr>
              <a:t>With </a:t>
            </a:r>
            <a:r>
              <a:rPr lang="en-US" sz="2800" b="1">
                <a:latin typeface="Arial" charset="0"/>
                <a:ea typeface="Arial" charset="0"/>
                <a:cs typeface="Arial" charset="0"/>
                <a:sym typeface="Georgia"/>
              </a:rPr>
              <a:t>Word2Vec</a:t>
            </a:r>
            <a:r>
              <a:rPr lang="en-US" sz="2800">
                <a:latin typeface="Arial" charset="0"/>
                <a:ea typeface="Arial" charset="0"/>
                <a:cs typeface="Arial" charset="0"/>
                <a:sym typeface="Georgia"/>
              </a:rPr>
              <a:t>, we will replace the overlapping contexts by some concept that represents them.</a:t>
            </a:r>
          </a:p>
          <a:p>
            <a:pPr marR="0" lvl="0" algn="l" rtl="0">
              <a:lnSpc>
                <a:spcPct val="100000"/>
              </a:lnSpc>
              <a:spcBef>
                <a:spcPts val="0"/>
              </a:spcBef>
              <a:spcAft>
                <a:spcPts val="0"/>
              </a:spcAft>
              <a:buNone/>
            </a:pPr>
            <a:endParaRPr sz="280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a:latin typeface="Arial" charset="0"/>
                <a:ea typeface="Arial" charset="0"/>
                <a:cs typeface="Arial" charset="0"/>
                <a:sym typeface="Georgia"/>
              </a:rPr>
              <a:t>Like other techniques, our goal is to identify correlated columns and replace them with a new column that represents those replaced columns.</a:t>
            </a:r>
          </a:p>
          <a:p>
            <a:pPr marR="0" lvl="0" algn="l" rtl="0">
              <a:lnSpc>
                <a:spcPct val="100000"/>
              </a:lnSpc>
              <a:spcBef>
                <a:spcPts val="0"/>
              </a:spcBef>
              <a:spcAft>
                <a:spcPts val="0"/>
              </a:spcAft>
              <a:buNone/>
            </a:pPr>
            <a:endParaRPr sz="280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a:latin typeface="Arial" charset="0"/>
                <a:ea typeface="Arial" charset="0"/>
                <a:cs typeface="Arial" charset="0"/>
                <a:sym typeface="Georgia"/>
              </a:rPr>
              <a:t>We can replace the [‘_ is a city’, ‘_ is a capital’, ‘I flew into _ today’]  columns by a single column, ‘IsACity’.</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Shape 777"/>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With a trained model, Word2Vec can be used for many tasks.</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A commonly used feature of Word2Vec is being able to ask what words are similar to each other.</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For example, if you ask for words similar to ‘</a:t>
            </a:r>
            <a:r>
              <a:rPr lang="en-US" sz="2800" dirty="0" err="1">
                <a:latin typeface="Arial" charset="0"/>
                <a:ea typeface="Arial" charset="0"/>
                <a:cs typeface="Arial" charset="0"/>
                <a:sym typeface="Georgia"/>
              </a:rPr>
              <a:t>france</a:t>
            </a:r>
            <a:r>
              <a:rPr lang="en-US" sz="2800" dirty="0">
                <a:latin typeface="Arial" charset="0"/>
                <a:ea typeface="Arial" charset="0"/>
                <a:cs typeface="Arial" charset="0"/>
                <a:sym typeface="Georgia"/>
              </a:rPr>
              <a:t>’, you would get:</a:t>
            </a:r>
          </a:p>
          <a:p>
            <a:pPr marR="0" lvl="0" algn="l" rtl="0">
              <a:lnSpc>
                <a:spcPct val="100000"/>
              </a:lnSpc>
              <a:spcBef>
                <a:spcPts val="0"/>
              </a:spcBef>
              <a:spcAft>
                <a:spcPts val="0"/>
              </a:spcAft>
              <a:buNone/>
            </a:pPr>
            <a:endParaRPr sz="600" dirty="0">
              <a:latin typeface="Consolas"/>
              <a:ea typeface="Consolas"/>
              <a:cs typeface="Consolas"/>
              <a:sym typeface="Consolas"/>
            </a:endParaRPr>
          </a:p>
          <a:p>
            <a:pPr lvl="0" algn="ctr" rtl="0">
              <a:lnSpc>
                <a:spcPct val="115000"/>
              </a:lnSpc>
              <a:spcBef>
                <a:spcPts val="800"/>
              </a:spcBef>
              <a:spcAft>
                <a:spcPts val="800"/>
              </a:spcAft>
              <a:buNone/>
            </a:pPr>
            <a:r>
              <a:rPr lang="en-US" sz="2200" dirty="0" err="1">
                <a:solidFill>
                  <a:srgbClr val="006600"/>
                </a:solidFill>
                <a:highlight>
                  <a:srgbClr val="FFFFFF"/>
                </a:highlight>
                <a:latin typeface="Consolas"/>
                <a:ea typeface="Consolas"/>
                <a:cs typeface="Consolas"/>
                <a:sym typeface="Consolas"/>
              </a:rPr>
              <a:t>spain</a:t>
            </a:r>
            <a:r>
              <a:rPr lang="en-US" sz="2200" dirty="0">
                <a:solidFill>
                  <a:srgbClr val="006600"/>
                </a:solidFill>
                <a:highlight>
                  <a:srgbClr val="FFFFFF"/>
                </a:highlight>
                <a:latin typeface="Consolas"/>
                <a:ea typeface="Consolas"/>
                <a:cs typeface="Consolas"/>
                <a:sym typeface="Consolas"/>
              </a:rPr>
              <a:t>		0.678515</a:t>
            </a:r>
            <a:br>
              <a:rPr lang="en-US" sz="2200" dirty="0">
                <a:solidFill>
                  <a:srgbClr val="006600"/>
                </a:solidFill>
                <a:highlight>
                  <a:srgbClr val="FFFFFF"/>
                </a:highlight>
                <a:latin typeface="Consolas"/>
                <a:ea typeface="Consolas"/>
                <a:cs typeface="Consolas"/>
                <a:sym typeface="Consolas"/>
              </a:rPr>
            </a:br>
            <a:r>
              <a:rPr lang="en-US" sz="2200" dirty="0" err="1">
                <a:solidFill>
                  <a:srgbClr val="006600"/>
                </a:solidFill>
                <a:highlight>
                  <a:srgbClr val="FFFFFF"/>
                </a:highlight>
                <a:latin typeface="Consolas"/>
                <a:ea typeface="Consolas"/>
                <a:cs typeface="Consolas"/>
                <a:sym typeface="Consolas"/>
              </a:rPr>
              <a:t>belgium</a:t>
            </a:r>
            <a:r>
              <a:rPr lang="en-US" sz="2200" dirty="0">
                <a:solidFill>
                  <a:srgbClr val="006600"/>
                </a:solidFill>
                <a:highlight>
                  <a:srgbClr val="FFFFFF"/>
                </a:highlight>
                <a:latin typeface="Consolas"/>
                <a:ea typeface="Consolas"/>
                <a:cs typeface="Consolas"/>
                <a:sym typeface="Consolas"/>
              </a:rPr>
              <a:t>		0.665923</a:t>
            </a:r>
            <a:br>
              <a:rPr lang="en-US" sz="2200" dirty="0">
                <a:solidFill>
                  <a:srgbClr val="006600"/>
                </a:solidFill>
                <a:highlight>
                  <a:srgbClr val="FFFFFF"/>
                </a:highlight>
                <a:latin typeface="Consolas"/>
                <a:ea typeface="Consolas"/>
                <a:cs typeface="Consolas"/>
                <a:sym typeface="Consolas"/>
              </a:rPr>
            </a:br>
            <a:r>
              <a:rPr lang="en-US" sz="2200" dirty="0" err="1">
                <a:solidFill>
                  <a:srgbClr val="006600"/>
                </a:solidFill>
                <a:highlight>
                  <a:srgbClr val="FFFFFF"/>
                </a:highlight>
                <a:latin typeface="Consolas"/>
                <a:ea typeface="Consolas"/>
                <a:cs typeface="Consolas"/>
                <a:sym typeface="Consolas"/>
              </a:rPr>
              <a:t>netherlands</a:t>
            </a:r>
            <a:r>
              <a:rPr lang="en-US" sz="2200" dirty="0">
                <a:solidFill>
                  <a:srgbClr val="006600"/>
                </a:solidFill>
                <a:highlight>
                  <a:srgbClr val="FFFFFF"/>
                </a:highlight>
                <a:latin typeface="Consolas"/>
                <a:ea typeface="Consolas"/>
                <a:cs typeface="Consolas"/>
                <a:sym typeface="Consolas"/>
              </a:rPr>
              <a:t>		0.652428</a:t>
            </a:r>
            <a:br>
              <a:rPr lang="en-US" sz="2200" dirty="0">
                <a:solidFill>
                  <a:srgbClr val="006600"/>
                </a:solidFill>
                <a:highlight>
                  <a:srgbClr val="FFFFFF"/>
                </a:highlight>
                <a:latin typeface="Consolas"/>
                <a:ea typeface="Consolas"/>
                <a:cs typeface="Consolas"/>
                <a:sym typeface="Consolas"/>
              </a:rPr>
            </a:br>
            <a:r>
              <a:rPr lang="en-US" sz="2200" dirty="0" err="1">
                <a:solidFill>
                  <a:srgbClr val="006600"/>
                </a:solidFill>
                <a:highlight>
                  <a:srgbClr val="FFFFFF"/>
                </a:highlight>
                <a:latin typeface="Consolas"/>
                <a:ea typeface="Consolas"/>
                <a:cs typeface="Consolas"/>
                <a:sym typeface="Consolas"/>
              </a:rPr>
              <a:t>italy</a:t>
            </a:r>
            <a:r>
              <a:rPr lang="en-US" sz="2200" dirty="0">
                <a:solidFill>
                  <a:srgbClr val="006600"/>
                </a:solidFill>
                <a:highlight>
                  <a:srgbClr val="FFFFFF"/>
                </a:highlight>
                <a:latin typeface="Consolas"/>
                <a:ea typeface="Consolas"/>
                <a:cs typeface="Consolas"/>
                <a:sym typeface="Consolas"/>
              </a:rPr>
              <a:t>		0.633130</a:t>
            </a:r>
            <a:br>
              <a:rPr lang="en-US" sz="2200" dirty="0">
                <a:solidFill>
                  <a:srgbClr val="006600"/>
                </a:solidFill>
                <a:highlight>
                  <a:srgbClr val="FFFFFF"/>
                </a:highlight>
                <a:latin typeface="Consolas"/>
                <a:ea typeface="Consolas"/>
                <a:cs typeface="Consolas"/>
                <a:sym typeface="Consolas"/>
              </a:rPr>
            </a:br>
            <a:r>
              <a:rPr lang="en-US" sz="2200" dirty="0" err="1">
                <a:solidFill>
                  <a:srgbClr val="006600"/>
                </a:solidFill>
                <a:highlight>
                  <a:srgbClr val="FFFFFF"/>
                </a:highlight>
                <a:latin typeface="Consolas"/>
                <a:ea typeface="Consolas"/>
                <a:cs typeface="Consolas"/>
                <a:sym typeface="Consolas"/>
              </a:rPr>
              <a:t>switzerland</a:t>
            </a:r>
            <a:r>
              <a:rPr lang="en-US" sz="2200" dirty="0">
                <a:solidFill>
                  <a:srgbClr val="006600"/>
                </a:solidFill>
                <a:highlight>
                  <a:srgbClr val="FFFFFF"/>
                </a:highlight>
                <a:latin typeface="Consolas"/>
                <a:ea typeface="Consolas"/>
                <a:cs typeface="Consolas"/>
                <a:sym typeface="Consolas"/>
              </a:rPr>
              <a:t>		0.622323</a:t>
            </a:r>
            <a:br>
              <a:rPr lang="en-US" sz="2200" dirty="0">
                <a:solidFill>
                  <a:srgbClr val="006600"/>
                </a:solidFill>
                <a:highlight>
                  <a:srgbClr val="FFFFFF"/>
                </a:highlight>
                <a:latin typeface="Consolas"/>
                <a:ea typeface="Consolas"/>
                <a:cs typeface="Consolas"/>
                <a:sym typeface="Consolas"/>
              </a:rPr>
            </a:br>
            <a:r>
              <a:rPr lang="en-US" sz="2200" dirty="0" err="1">
                <a:solidFill>
                  <a:srgbClr val="006600"/>
                </a:solidFill>
                <a:highlight>
                  <a:srgbClr val="FFFFFF"/>
                </a:highlight>
                <a:latin typeface="Consolas"/>
                <a:ea typeface="Consolas"/>
                <a:cs typeface="Consolas"/>
                <a:sym typeface="Consolas"/>
              </a:rPr>
              <a:t>luxembourg</a:t>
            </a:r>
            <a:r>
              <a:rPr lang="en-US" sz="2200" dirty="0">
                <a:solidFill>
                  <a:srgbClr val="006600"/>
                </a:solidFill>
                <a:highlight>
                  <a:srgbClr val="FFFFFF"/>
                </a:highlight>
                <a:latin typeface="Consolas"/>
                <a:ea typeface="Consolas"/>
                <a:cs typeface="Consolas"/>
                <a:sym typeface="Consolas"/>
              </a:rPr>
              <a:t>		0.610033</a:t>
            </a:r>
            <a:br>
              <a:rPr lang="en-US" sz="2200" dirty="0">
                <a:solidFill>
                  <a:srgbClr val="006600"/>
                </a:solidFill>
                <a:highlight>
                  <a:srgbClr val="FFFFFF"/>
                </a:highlight>
                <a:latin typeface="Consolas"/>
                <a:ea typeface="Consolas"/>
                <a:cs typeface="Consolas"/>
                <a:sym typeface="Consolas"/>
              </a:rPr>
            </a:br>
            <a:r>
              <a:rPr lang="en-US" sz="2200" dirty="0" err="1">
                <a:solidFill>
                  <a:srgbClr val="006600"/>
                </a:solidFill>
                <a:highlight>
                  <a:srgbClr val="FFFFFF"/>
                </a:highlight>
                <a:latin typeface="Consolas"/>
                <a:ea typeface="Consolas"/>
                <a:cs typeface="Consolas"/>
                <a:sym typeface="Consolas"/>
              </a:rPr>
              <a:t>portugal</a:t>
            </a:r>
            <a:r>
              <a:rPr lang="en-US" sz="2200" dirty="0">
                <a:solidFill>
                  <a:srgbClr val="006600"/>
                </a:solidFill>
                <a:highlight>
                  <a:srgbClr val="FFFFFF"/>
                </a:highlight>
                <a:latin typeface="Consolas"/>
                <a:ea typeface="Consolas"/>
                <a:cs typeface="Consolas"/>
                <a:sym typeface="Consolas"/>
              </a:rPr>
              <a:t>		0.577154</a:t>
            </a:r>
            <a:r>
              <a:rPr lang="en-US" sz="1800" dirty="0">
                <a:solidFill>
                  <a:srgbClr val="006600"/>
                </a:solidFill>
                <a:highlight>
                  <a:srgbClr val="FFFFFF"/>
                </a:highlight>
                <a:latin typeface="Consolas"/>
                <a:ea typeface="Consolas"/>
                <a:cs typeface="Consolas"/>
                <a:sym typeface="Consolas"/>
              </a:rPr>
              <a:t/>
            </a:r>
            <a:br>
              <a:rPr lang="en-US" sz="1800" dirty="0">
                <a:solidFill>
                  <a:srgbClr val="006600"/>
                </a:solidFill>
                <a:highlight>
                  <a:srgbClr val="FFFFFF"/>
                </a:highlight>
                <a:latin typeface="Consolas"/>
                <a:ea typeface="Consolas"/>
                <a:cs typeface="Consolas"/>
                <a:sym typeface="Consolas"/>
              </a:rPr>
            </a:br>
            <a:endParaRPr lang="en-US" sz="1800" dirty="0">
              <a:solidFill>
                <a:srgbClr val="006600"/>
              </a:solidFill>
              <a:highlight>
                <a:srgbClr val="FFFFFF"/>
              </a:highlight>
              <a:latin typeface="Consolas"/>
              <a:ea typeface="Consolas"/>
              <a:cs typeface="Consolas"/>
              <a:sym typeface="Consolas"/>
            </a:endParaRPr>
          </a:p>
        </p:txBody>
      </p:sp>
      <p:sp>
        <p:nvSpPr>
          <p:cNvPr id="778" name="Shape 778"/>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WORD2VEC</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Shape 783"/>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WORD2VEC</a:t>
            </a:r>
          </a:p>
        </p:txBody>
      </p:sp>
      <p:sp>
        <p:nvSpPr>
          <p:cNvPr id="784" name="Shape 784"/>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lnSpc>
                <a:spcPct val="100000"/>
              </a:lnSpc>
              <a:spcBef>
                <a:spcPts val="0"/>
              </a:spcBef>
              <a:spcAft>
                <a:spcPts val="0"/>
              </a:spcAft>
              <a:buNone/>
            </a:pPr>
            <a:endParaRPr sz="2800" dirty="0">
              <a:latin typeface="Georgia"/>
              <a:ea typeface="Georgia"/>
              <a:cs typeface="Georgia"/>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If we have data for other languages, Word2Vec could also be used for translation.</a:t>
            </a:r>
          </a:p>
        </p:txBody>
      </p:sp>
      <p:pic>
        <p:nvPicPr>
          <p:cNvPr id="785" name="Shape 785"/>
          <p:cNvPicPr preferRelativeResize="0"/>
          <p:nvPr/>
        </p:nvPicPr>
        <p:blipFill>
          <a:blip r:embed="rId3">
            <a:alphaModFix/>
          </a:blip>
          <a:stretch>
            <a:fillRect/>
          </a:stretch>
        </p:blipFill>
        <p:spPr>
          <a:xfrm>
            <a:off x="1559899" y="3033050"/>
            <a:ext cx="9885000" cy="35423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Shape 790"/>
          <p:cNvSpPr/>
          <p:nvPr/>
        </p:nvSpPr>
        <p:spPr>
          <a:xfrm>
            <a:off x="635000" y="736600"/>
            <a:ext cx="108164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ACTIVITY:  KNOWLEDGE CHECK</a:t>
            </a:r>
          </a:p>
        </p:txBody>
      </p:sp>
      <p:pic>
        <p:nvPicPr>
          <p:cNvPr id="791" name="Shape 791"/>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792" name="Shape 792"/>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793" name="Shape 793"/>
          <p:cNvSpPr/>
          <p:nvPr/>
        </p:nvSpPr>
        <p:spPr>
          <a:xfrm>
            <a:off x="3052744" y="5792341"/>
            <a:ext cx="4170900" cy="330300"/>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US" sz="1800">
                <a:latin typeface="Georgia"/>
                <a:ea typeface="Georgia"/>
                <a:cs typeface="Georgia"/>
                <a:sym typeface="Georgia"/>
              </a:rPr>
              <a:t>Answers to the above questions</a:t>
            </a:r>
          </a:p>
        </p:txBody>
      </p:sp>
      <p:sp>
        <p:nvSpPr>
          <p:cNvPr id="794" name="Shape 794"/>
          <p:cNvSpPr/>
          <p:nvPr/>
        </p:nvSpPr>
        <p:spPr>
          <a:xfrm>
            <a:off x="2961475" y="2224349"/>
            <a:ext cx="9174599" cy="3010199"/>
          </a:xfrm>
          <a:prstGeom prst="rect">
            <a:avLst/>
          </a:prstGeom>
          <a:noFill/>
          <a:ln>
            <a:noFill/>
          </a:ln>
        </p:spPr>
        <p:txBody>
          <a:bodyPr lIns="50800" tIns="50800" rIns="50800" bIns="50800" anchor="ctr" anchorCtr="0">
            <a:noAutofit/>
          </a:bodyPr>
          <a:lstStyle/>
          <a:p>
            <a:pPr marL="457200" lvl="0" indent="-342900" rtl="0">
              <a:spcBef>
                <a:spcPts val="0"/>
              </a:spcBef>
              <a:buClr>
                <a:schemeClr val="dk1"/>
              </a:buClr>
              <a:buSzPct val="100000"/>
              <a:buFont typeface="Georgia"/>
              <a:buAutoNum type="arabicPeriod"/>
            </a:pPr>
            <a:r>
              <a:rPr lang="en-US" sz="1800">
                <a:solidFill>
                  <a:schemeClr val="dk1"/>
                </a:solidFill>
                <a:latin typeface="Arial" charset="0"/>
                <a:ea typeface="Arial" charset="0"/>
                <a:cs typeface="Arial" charset="0"/>
                <a:sym typeface="Georgia"/>
              </a:rPr>
              <a:t>After reviewing the analogies, brainstorm some word vector math.  </a:t>
            </a:r>
            <a:br>
              <a:rPr lang="en-US" sz="1800">
                <a:solidFill>
                  <a:schemeClr val="dk1"/>
                </a:solidFill>
                <a:latin typeface="Arial" charset="0"/>
                <a:ea typeface="Arial" charset="0"/>
                <a:cs typeface="Arial" charset="0"/>
                <a:sym typeface="Georgia"/>
              </a:rPr>
            </a:br>
            <a:r>
              <a:rPr lang="en-US" sz="1800">
                <a:solidFill>
                  <a:schemeClr val="dk1"/>
                </a:solidFill>
                <a:latin typeface="Arial" charset="0"/>
                <a:ea typeface="Arial" charset="0"/>
                <a:cs typeface="Arial" charset="0"/>
                <a:sym typeface="Georgia"/>
              </a:rPr>
              <a:t/>
            </a:r>
            <a:br>
              <a:rPr lang="en-US" sz="1800">
                <a:solidFill>
                  <a:schemeClr val="dk1"/>
                </a:solidFill>
                <a:latin typeface="Arial" charset="0"/>
                <a:ea typeface="Arial" charset="0"/>
                <a:cs typeface="Arial" charset="0"/>
                <a:sym typeface="Georgia"/>
              </a:rPr>
            </a:br>
            <a:r>
              <a:rPr lang="en-US" sz="1800">
                <a:solidFill>
                  <a:schemeClr val="dk1"/>
                </a:solidFill>
                <a:latin typeface="Arial" charset="0"/>
                <a:ea typeface="Arial" charset="0"/>
                <a:cs typeface="Arial" charset="0"/>
                <a:sym typeface="Georgia"/>
              </a:rPr>
              <a:t>For example, what do you think would happen if you subtracted the vector for ‘Man’ from ‘King’.  Do you think you would get ‘Queen’?</a:t>
            </a:r>
          </a:p>
        </p:txBody>
      </p:sp>
      <p:sp>
        <p:nvSpPr>
          <p:cNvPr id="795" name="Shape 795"/>
          <p:cNvSpPr/>
          <p:nvPr/>
        </p:nvSpPr>
        <p:spPr>
          <a:xfrm>
            <a:off x="2989800" y="5399657"/>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Oswald"/>
                <a:ea typeface="Oswald"/>
                <a:cs typeface="Oswald"/>
                <a:sym typeface="Oswald"/>
              </a:rPr>
              <a:t>DELIVERABLE</a:t>
            </a:r>
          </a:p>
        </p:txBody>
      </p:sp>
      <p:sp>
        <p:nvSpPr>
          <p:cNvPr id="796" name="Shape 796"/>
          <p:cNvSpPr/>
          <p:nvPr/>
        </p:nvSpPr>
        <p:spPr>
          <a:xfrm>
            <a:off x="2989800" y="1776150"/>
            <a:ext cx="95763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a:latin typeface="Arial" charset="0"/>
                <a:ea typeface="Arial" charset="0"/>
                <a:cs typeface="Arial" charset="0"/>
                <a:sym typeface="Oswald"/>
              </a:rPr>
              <a:t>ANSWER THE FOLLOWING QUESTIONS</a:t>
            </a:r>
          </a:p>
        </p:txBody>
      </p:sp>
      <p:cxnSp>
        <p:nvCxnSpPr>
          <p:cNvPr id="797" name="Shape 797"/>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Shape 802"/>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DEMO	</a:t>
            </a:r>
          </a:p>
        </p:txBody>
      </p:sp>
      <p:sp>
        <p:nvSpPr>
          <p:cNvPr id="803" name="Shape 803"/>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Arial" charset="0"/>
              <a:ea typeface="Arial" charset="0"/>
              <a:cs typeface="Arial" charset="0"/>
              <a:sym typeface="Oswald"/>
            </a:endParaRPr>
          </a:p>
          <a:p>
            <a:pPr marL="0" marR="0" lvl="0" indent="0" algn="l" rtl="0">
              <a:lnSpc>
                <a:spcPct val="88333"/>
              </a:lnSpc>
              <a:spcBef>
                <a:spcPts val="0"/>
              </a:spcBef>
              <a:buSzPct val="25000"/>
              <a:buNone/>
            </a:pPr>
            <a:r>
              <a:rPr lang="en-US" sz="9600" b="1" dirty="0">
                <a:solidFill>
                  <a:srgbClr val="FFFFFF"/>
                </a:solidFill>
                <a:latin typeface="Arial" charset="0"/>
                <a:ea typeface="Arial" charset="0"/>
                <a:cs typeface="Arial" charset="0"/>
                <a:sym typeface="Oswald"/>
              </a:rPr>
              <a:t>WORD2VEC IN GENSIM</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Shape 808"/>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We will build a Word2Vec model using the body text of the articles available in the </a:t>
            </a:r>
            <a:r>
              <a:rPr lang="en-US" sz="2800" dirty="0" err="1">
                <a:latin typeface="Arial" charset="0"/>
                <a:ea typeface="Arial" charset="0"/>
                <a:cs typeface="Arial" charset="0"/>
                <a:sym typeface="Georgia"/>
              </a:rPr>
              <a:t>StumbleUpon</a:t>
            </a:r>
            <a:r>
              <a:rPr lang="en-US" sz="2800" dirty="0">
                <a:latin typeface="Arial" charset="0"/>
                <a:ea typeface="Arial" charset="0"/>
                <a:cs typeface="Arial" charset="0"/>
                <a:sym typeface="Georgia"/>
              </a:rPr>
              <a:t> dataset.</a:t>
            </a:r>
          </a:p>
          <a:p>
            <a:pPr marR="0" lvl="0" algn="l" rtl="0">
              <a:spcBef>
                <a:spcPts val="0"/>
              </a:spcBef>
              <a:buNone/>
            </a:pPr>
            <a:endParaRPr sz="2400" dirty="0">
              <a:latin typeface="Georgia"/>
              <a:ea typeface="Georgia"/>
              <a:cs typeface="Georgia"/>
              <a:sym typeface="Georgia"/>
            </a:endParaRPr>
          </a:p>
          <a:p>
            <a:pPr lvl="0" rtl="0">
              <a:lnSpc>
                <a:spcPct val="145000"/>
              </a:lnSpc>
              <a:spcBef>
                <a:spcPts val="0"/>
              </a:spcBef>
              <a:buNone/>
            </a:pPr>
            <a:r>
              <a:rPr lang="en-US" sz="2400" dirty="0">
                <a:highlight>
                  <a:srgbClr val="F7F7F7"/>
                </a:highlight>
                <a:latin typeface="Consolas"/>
                <a:ea typeface="Consolas"/>
                <a:cs typeface="Consolas"/>
                <a:sym typeface="Consolas"/>
              </a:rPr>
              <a:t>from gensim.models.word2vec import Word2Vec</a:t>
            </a:r>
          </a:p>
          <a:p>
            <a:pPr lvl="0" rtl="0">
              <a:lnSpc>
                <a:spcPct val="145000"/>
              </a:lnSpc>
              <a:spcBef>
                <a:spcPts val="0"/>
              </a:spcBef>
              <a:buNone/>
            </a:pPr>
            <a:endParaRPr sz="2400" dirty="0">
              <a:solidFill>
                <a:srgbClr val="969896"/>
              </a:solidFill>
              <a:highlight>
                <a:srgbClr val="F7F7F7"/>
              </a:highlight>
              <a:latin typeface="Consolas"/>
              <a:ea typeface="Consolas"/>
              <a:cs typeface="Consolas"/>
              <a:sym typeface="Consolas"/>
            </a:endParaRPr>
          </a:p>
          <a:p>
            <a:pPr lvl="0" rtl="0">
              <a:lnSpc>
                <a:spcPct val="145000"/>
              </a:lnSpc>
              <a:spcBef>
                <a:spcPts val="0"/>
              </a:spcBef>
              <a:buClr>
                <a:schemeClr val="dk1"/>
              </a:buClr>
              <a:buSzPct val="45833"/>
              <a:buFont typeface="Arial"/>
              <a:buNone/>
            </a:pPr>
            <a:r>
              <a:rPr lang="en-US" sz="2400" dirty="0">
                <a:solidFill>
                  <a:srgbClr val="969896"/>
                </a:solidFill>
                <a:highlight>
                  <a:srgbClr val="F7F7F7"/>
                </a:highlight>
                <a:latin typeface="Consolas"/>
                <a:ea typeface="Consolas"/>
                <a:cs typeface="Consolas"/>
                <a:sym typeface="Consolas"/>
              </a:rPr>
              <a:t># Setup the body text</a:t>
            </a:r>
            <a:r>
              <a:rPr lang="en-US" sz="2400" dirty="0">
                <a:solidFill>
                  <a:srgbClr val="333333"/>
                </a:solidFill>
                <a:highlight>
                  <a:srgbClr val="F7F7F7"/>
                </a:highlight>
                <a:latin typeface="Consolas"/>
                <a:ea typeface="Consolas"/>
                <a:cs typeface="Consolas"/>
                <a:sym typeface="Consolas"/>
              </a:rPr>
              <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text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data.body.dropna</a:t>
            </a:r>
            <a:r>
              <a:rPr lang="en-US" sz="2400" dirty="0">
                <a:solidFill>
                  <a:srgbClr val="333333"/>
                </a:solidFill>
                <a:highlight>
                  <a:srgbClr val="F7F7F7"/>
                </a:highlight>
                <a:latin typeface="Consolas"/>
                <a:ea typeface="Consolas"/>
                <a:cs typeface="Consolas"/>
                <a:sym typeface="Consolas"/>
              </a:rPr>
              <a:t>().map(</a:t>
            </a:r>
            <a:r>
              <a:rPr lang="en-US" sz="2400" dirty="0">
                <a:solidFill>
                  <a:srgbClr val="A71D5D"/>
                </a:solidFill>
                <a:highlight>
                  <a:srgbClr val="F7F7F7"/>
                </a:highlight>
                <a:latin typeface="Consolas"/>
                <a:ea typeface="Consolas"/>
                <a:cs typeface="Consolas"/>
                <a:sym typeface="Consolas"/>
              </a:rPr>
              <a:t>lambda</a:t>
            </a:r>
            <a:r>
              <a:rPr lang="en-US" sz="2400" dirty="0">
                <a:solidFill>
                  <a:srgbClr val="333333"/>
                </a:solidFill>
                <a:highlight>
                  <a:srgbClr val="F7F7F7"/>
                </a:highlight>
                <a:latin typeface="Consolas"/>
                <a:ea typeface="Consolas"/>
                <a:cs typeface="Consolas"/>
                <a:sym typeface="Consolas"/>
              </a:rPr>
              <a:t> x: </a:t>
            </a:r>
            <a:r>
              <a:rPr lang="en-US" sz="2400" dirty="0" err="1">
                <a:solidFill>
                  <a:srgbClr val="333333"/>
                </a:solidFill>
                <a:highlight>
                  <a:srgbClr val="F7F7F7"/>
                </a:highlight>
                <a:latin typeface="Consolas"/>
                <a:ea typeface="Consolas"/>
                <a:cs typeface="Consolas"/>
                <a:sym typeface="Consolas"/>
              </a:rPr>
              <a:t>x.split</a:t>
            </a:r>
            <a:r>
              <a:rPr lang="en-US" sz="2400" dirty="0">
                <a:solidFill>
                  <a:srgbClr val="333333"/>
                </a:solidFill>
                <a:highlight>
                  <a:srgbClr val="F7F7F7"/>
                </a:highlight>
                <a:latin typeface="Consolas"/>
                <a:ea typeface="Consolas"/>
                <a:cs typeface="Consolas"/>
                <a:sym typeface="Consolas"/>
              </a:rPr>
              <a:t>())</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
            </a:r>
            <a:br>
              <a:rPr lang="en-US" sz="2400" dirty="0">
                <a:solidFill>
                  <a:srgbClr val="333333"/>
                </a:solidFill>
                <a:highlight>
                  <a:srgbClr val="F7F7F7"/>
                </a:highlight>
                <a:latin typeface="Consolas"/>
                <a:ea typeface="Consolas"/>
                <a:cs typeface="Consolas"/>
                <a:sym typeface="Consolas"/>
              </a:rPr>
            </a:br>
            <a:r>
              <a:rPr lang="en-US" sz="2400" dirty="0">
                <a:solidFill>
                  <a:srgbClr val="A71D5D"/>
                </a:solidFill>
                <a:highlight>
                  <a:srgbClr val="F7F7F7"/>
                </a:highlight>
                <a:latin typeface="Consolas"/>
                <a:ea typeface="Consolas"/>
                <a:cs typeface="Consolas"/>
                <a:sym typeface="Consolas"/>
              </a:rPr>
              <a:t>from</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gensim.models</a:t>
            </a:r>
            <a:r>
              <a:rPr lang="en-US" sz="2400" dirty="0">
                <a:solidFill>
                  <a:srgbClr val="333333"/>
                </a:solidFill>
                <a:highlight>
                  <a:srgbClr val="F7F7F7"/>
                </a:highlight>
                <a:latin typeface="Consolas"/>
                <a:ea typeface="Consolas"/>
                <a:cs typeface="Consolas"/>
                <a:sym typeface="Consolas"/>
              </a:rPr>
              <a:t> </a:t>
            </a:r>
            <a:r>
              <a:rPr lang="en-US" sz="2400" dirty="0">
                <a:solidFill>
                  <a:srgbClr val="A71D5D"/>
                </a:solidFill>
                <a:highlight>
                  <a:srgbClr val="F7F7F7"/>
                </a:highlight>
                <a:latin typeface="Consolas"/>
                <a:ea typeface="Consolas"/>
                <a:cs typeface="Consolas"/>
                <a:sym typeface="Consolas"/>
              </a:rPr>
              <a:t>import</a:t>
            </a:r>
            <a:r>
              <a:rPr lang="en-US" sz="2400" dirty="0">
                <a:solidFill>
                  <a:srgbClr val="333333"/>
                </a:solidFill>
                <a:highlight>
                  <a:srgbClr val="F7F7F7"/>
                </a:highlight>
                <a:latin typeface="Consolas"/>
                <a:ea typeface="Consolas"/>
                <a:cs typeface="Consolas"/>
                <a:sym typeface="Consolas"/>
              </a:rPr>
              <a:t> Word2Vec</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model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Word2Vec(text, </a:t>
            </a:r>
            <a:r>
              <a:rPr lang="en-US" sz="2400" dirty="0">
                <a:solidFill>
                  <a:srgbClr val="ED6A43"/>
                </a:solidFill>
                <a:highlight>
                  <a:srgbClr val="F7F7F7"/>
                </a:highlight>
                <a:latin typeface="Consolas"/>
                <a:ea typeface="Consolas"/>
                <a:cs typeface="Consolas"/>
                <a:sym typeface="Consolas"/>
              </a:rPr>
              <a:t>size</a:t>
            </a:r>
            <a:r>
              <a:rPr lang="en-US" sz="2400" dirty="0">
                <a:solidFill>
                  <a:srgbClr val="A71D5D"/>
                </a:solidFill>
                <a:highlight>
                  <a:srgbClr val="F7F7F7"/>
                </a:highlight>
                <a:latin typeface="Consolas"/>
                <a:ea typeface="Consolas"/>
                <a:cs typeface="Consolas"/>
                <a:sym typeface="Consolas"/>
              </a:rPr>
              <a:t>=</a:t>
            </a:r>
            <a:r>
              <a:rPr lang="en-US" sz="2400" dirty="0">
                <a:solidFill>
                  <a:srgbClr val="0086B3"/>
                </a:solidFill>
                <a:highlight>
                  <a:srgbClr val="F7F7F7"/>
                </a:highlight>
                <a:latin typeface="Consolas"/>
                <a:ea typeface="Consolas"/>
                <a:cs typeface="Consolas"/>
                <a:sym typeface="Consolas"/>
              </a:rPr>
              <a:t>100</a:t>
            </a:r>
            <a:r>
              <a:rPr lang="en-US" sz="2400" dirty="0">
                <a:solidFill>
                  <a:srgbClr val="333333"/>
                </a:solidFill>
                <a:highlight>
                  <a:srgbClr val="F7F7F7"/>
                </a:highlight>
                <a:latin typeface="Consolas"/>
                <a:ea typeface="Consolas"/>
                <a:cs typeface="Consolas"/>
                <a:sym typeface="Consolas"/>
              </a:rPr>
              <a:t>, </a:t>
            </a:r>
            <a:r>
              <a:rPr lang="en-US" sz="2400" dirty="0">
                <a:solidFill>
                  <a:srgbClr val="ED6A43"/>
                </a:solidFill>
                <a:highlight>
                  <a:srgbClr val="F7F7F7"/>
                </a:highlight>
                <a:latin typeface="Consolas"/>
                <a:ea typeface="Consolas"/>
                <a:cs typeface="Consolas"/>
                <a:sym typeface="Consolas"/>
              </a:rPr>
              <a:t>window</a:t>
            </a:r>
            <a:r>
              <a:rPr lang="en-US" sz="2400" dirty="0">
                <a:solidFill>
                  <a:srgbClr val="A71D5D"/>
                </a:solidFill>
                <a:highlight>
                  <a:srgbClr val="F7F7F7"/>
                </a:highlight>
                <a:latin typeface="Consolas"/>
                <a:ea typeface="Consolas"/>
                <a:cs typeface="Consolas"/>
                <a:sym typeface="Consolas"/>
              </a:rPr>
              <a:t>=</a:t>
            </a:r>
            <a:r>
              <a:rPr lang="en-US" sz="2400" dirty="0">
                <a:solidFill>
                  <a:srgbClr val="0086B3"/>
                </a:solidFill>
                <a:highlight>
                  <a:srgbClr val="F7F7F7"/>
                </a:highlight>
                <a:latin typeface="Consolas"/>
                <a:ea typeface="Consolas"/>
                <a:cs typeface="Consolas"/>
                <a:sym typeface="Consolas"/>
              </a:rPr>
              <a:t>5</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ED6A43"/>
                </a:solidFill>
                <a:highlight>
                  <a:srgbClr val="F7F7F7"/>
                </a:highlight>
                <a:latin typeface="Consolas"/>
                <a:ea typeface="Consolas"/>
                <a:cs typeface="Consolas"/>
                <a:sym typeface="Consolas"/>
              </a:rPr>
              <a:t>min_count</a:t>
            </a:r>
            <a:r>
              <a:rPr lang="en-US" sz="2400" dirty="0">
                <a:solidFill>
                  <a:srgbClr val="A71D5D"/>
                </a:solidFill>
                <a:highlight>
                  <a:srgbClr val="F7F7F7"/>
                </a:highlight>
                <a:latin typeface="Consolas"/>
                <a:ea typeface="Consolas"/>
                <a:cs typeface="Consolas"/>
                <a:sym typeface="Consolas"/>
              </a:rPr>
              <a:t>=</a:t>
            </a:r>
            <a:r>
              <a:rPr lang="en-US" sz="2400" dirty="0">
                <a:solidFill>
                  <a:srgbClr val="0086B3"/>
                </a:solidFill>
                <a:highlight>
                  <a:srgbClr val="F7F7F7"/>
                </a:highlight>
                <a:latin typeface="Consolas"/>
                <a:ea typeface="Consolas"/>
                <a:cs typeface="Consolas"/>
                <a:sym typeface="Consolas"/>
              </a:rPr>
              <a:t>5</a:t>
            </a:r>
            <a:r>
              <a:rPr lang="en-US" sz="2400" dirty="0">
                <a:solidFill>
                  <a:srgbClr val="333333"/>
                </a:solidFill>
                <a:highlight>
                  <a:srgbClr val="F7F7F7"/>
                </a:highlight>
                <a:latin typeface="Consolas"/>
                <a:ea typeface="Consolas"/>
                <a:cs typeface="Consolas"/>
                <a:sym typeface="Consolas"/>
              </a:rPr>
              <a:t>, </a:t>
            </a:r>
            <a:r>
              <a:rPr lang="en-US" sz="2400" dirty="0">
                <a:solidFill>
                  <a:srgbClr val="ED6A43"/>
                </a:solidFill>
                <a:highlight>
                  <a:srgbClr val="F7F7F7"/>
                </a:highlight>
                <a:latin typeface="Consolas"/>
                <a:ea typeface="Consolas"/>
                <a:cs typeface="Consolas"/>
                <a:sym typeface="Consolas"/>
              </a:rPr>
              <a:t>workers</a:t>
            </a:r>
            <a:r>
              <a:rPr lang="en-US" sz="2400" dirty="0">
                <a:solidFill>
                  <a:srgbClr val="A71D5D"/>
                </a:solidFill>
                <a:highlight>
                  <a:srgbClr val="F7F7F7"/>
                </a:highlight>
                <a:latin typeface="Consolas"/>
                <a:ea typeface="Consolas"/>
                <a:cs typeface="Consolas"/>
                <a:sym typeface="Consolas"/>
              </a:rPr>
              <a:t>=</a:t>
            </a:r>
            <a:r>
              <a:rPr lang="en-US" sz="2400" dirty="0">
                <a:solidFill>
                  <a:srgbClr val="0086B3"/>
                </a:solidFill>
                <a:highlight>
                  <a:srgbClr val="F7F7F7"/>
                </a:highlight>
                <a:latin typeface="Consolas"/>
                <a:ea typeface="Consolas"/>
                <a:cs typeface="Consolas"/>
                <a:sym typeface="Consolas"/>
              </a:rPr>
              <a:t>4</a:t>
            </a:r>
            <a:r>
              <a:rPr lang="en-US" sz="2400" dirty="0">
                <a:solidFill>
                  <a:srgbClr val="333333"/>
                </a:solidFill>
                <a:highlight>
                  <a:srgbClr val="F7F7F7"/>
                </a:highlight>
                <a:latin typeface="Consolas"/>
                <a:ea typeface="Consolas"/>
                <a:cs typeface="Consolas"/>
                <a:sym typeface="Consolas"/>
              </a:rPr>
              <a:t>)</a:t>
            </a:r>
          </a:p>
          <a:p>
            <a:pPr marR="0" lvl="0" algn="l" rtl="0">
              <a:spcBef>
                <a:spcPts val="0"/>
              </a:spcBef>
              <a:buNone/>
            </a:pPr>
            <a:endParaRPr sz="2800" dirty="0">
              <a:latin typeface="Georgia"/>
              <a:ea typeface="Georgia"/>
              <a:cs typeface="Georgia"/>
              <a:sym typeface="Georgia"/>
            </a:endParaRPr>
          </a:p>
        </p:txBody>
      </p:sp>
      <p:sp>
        <p:nvSpPr>
          <p:cNvPr id="809" name="Shape 809"/>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WORD2VEC IN GENSIM</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Shape 814"/>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The </a:t>
            </a:r>
            <a:r>
              <a:rPr lang="en-US" sz="2800" dirty="0">
                <a:latin typeface="Arial" charset="0"/>
                <a:ea typeface="Arial" charset="0"/>
                <a:cs typeface="Arial" charset="0"/>
                <a:sym typeface="Consolas"/>
              </a:rPr>
              <a:t>Word2Vec</a:t>
            </a:r>
            <a:r>
              <a:rPr lang="en-US" sz="2800" dirty="0">
                <a:latin typeface="Arial" charset="0"/>
                <a:ea typeface="Arial" charset="0"/>
                <a:cs typeface="Arial" charset="0"/>
                <a:sym typeface="Georgia"/>
              </a:rPr>
              <a:t> class has many arguments.</a:t>
            </a:r>
          </a:p>
          <a:p>
            <a:pPr marR="0" lvl="0" algn="l" rtl="0">
              <a:spcBef>
                <a:spcPts val="0"/>
              </a:spcBef>
              <a:buNone/>
            </a:pPr>
            <a:endParaRPr sz="2800" dirty="0">
              <a:latin typeface="Arial" charset="0"/>
              <a:ea typeface="Arial" charset="0"/>
              <a:cs typeface="Arial" charset="0"/>
              <a:sym typeface="Georgia"/>
            </a:endParaRPr>
          </a:p>
          <a:p>
            <a:pPr marR="0" lvl="1" algn="l" rtl="0">
              <a:spcBef>
                <a:spcPts val="0"/>
              </a:spcBef>
              <a:buSzPct val="100000"/>
              <a:buFont typeface="Georgia"/>
            </a:pPr>
            <a:r>
              <a:rPr lang="en-US" sz="2800" dirty="0">
                <a:latin typeface="Arial" charset="0"/>
                <a:ea typeface="Arial" charset="0"/>
                <a:cs typeface="Arial" charset="0"/>
                <a:sym typeface="Consolas"/>
              </a:rPr>
              <a:t>size</a:t>
            </a:r>
            <a:r>
              <a:rPr lang="en-US" sz="2800" dirty="0">
                <a:latin typeface="Arial" charset="0"/>
                <a:ea typeface="Arial" charset="0"/>
                <a:cs typeface="Arial" charset="0"/>
                <a:sym typeface="Georgia"/>
              </a:rPr>
              <a:t> represents how many concepts or topics we should use.</a:t>
            </a:r>
          </a:p>
          <a:p>
            <a:pPr marR="0" lvl="0" algn="l" rtl="0">
              <a:spcBef>
                <a:spcPts val="0"/>
              </a:spcBef>
              <a:buNone/>
            </a:pPr>
            <a:endParaRPr sz="2800" dirty="0">
              <a:latin typeface="Arial" charset="0"/>
              <a:ea typeface="Arial" charset="0"/>
              <a:cs typeface="Arial" charset="0"/>
              <a:sym typeface="Consolas"/>
            </a:endParaRPr>
          </a:p>
          <a:p>
            <a:pPr marR="0" lvl="1" algn="l" rtl="0">
              <a:spcBef>
                <a:spcPts val="0"/>
              </a:spcBef>
              <a:buSzPct val="100000"/>
              <a:buFont typeface="Georgia"/>
            </a:pPr>
            <a:r>
              <a:rPr lang="en-US" sz="2800" dirty="0">
                <a:latin typeface="Arial" charset="0"/>
                <a:ea typeface="Arial" charset="0"/>
                <a:cs typeface="Arial" charset="0"/>
                <a:sym typeface="Consolas"/>
              </a:rPr>
              <a:t>window</a:t>
            </a:r>
            <a:r>
              <a:rPr lang="en-US" sz="2800" dirty="0">
                <a:latin typeface="Arial" charset="0"/>
                <a:ea typeface="Arial" charset="0"/>
                <a:cs typeface="Arial" charset="0"/>
                <a:sym typeface="Georgia"/>
              </a:rPr>
              <a:t> represents how many words surrounding a sentence we should use as our original feature.</a:t>
            </a:r>
          </a:p>
          <a:p>
            <a:pPr marR="0" lvl="0" algn="l" rtl="0">
              <a:spcBef>
                <a:spcPts val="0"/>
              </a:spcBef>
              <a:buNone/>
            </a:pPr>
            <a:endParaRPr sz="2800" dirty="0">
              <a:latin typeface="Arial" charset="0"/>
              <a:ea typeface="Arial" charset="0"/>
              <a:cs typeface="Arial" charset="0"/>
              <a:sym typeface="Consolas"/>
            </a:endParaRPr>
          </a:p>
          <a:p>
            <a:pPr marR="0" lvl="1" algn="l" rtl="0">
              <a:spcBef>
                <a:spcPts val="0"/>
              </a:spcBef>
              <a:buSzPct val="100000"/>
              <a:buFont typeface="Georgia"/>
            </a:pPr>
            <a:r>
              <a:rPr lang="en-US" sz="2800" dirty="0" err="1">
                <a:latin typeface="Arial" charset="0"/>
                <a:ea typeface="Arial" charset="0"/>
                <a:cs typeface="Arial" charset="0"/>
                <a:sym typeface="Consolas"/>
              </a:rPr>
              <a:t>min_count</a:t>
            </a:r>
            <a:r>
              <a:rPr lang="en-US" sz="2800" dirty="0">
                <a:latin typeface="Arial" charset="0"/>
                <a:ea typeface="Arial" charset="0"/>
                <a:cs typeface="Arial" charset="0"/>
                <a:sym typeface="Georgia"/>
              </a:rPr>
              <a:t> is the number of times that context or word must appear.</a:t>
            </a:r>
          </a:p>
          <a:p>
            <a:pPr marR="0" lvl="0" algn="l" rtl="0">
              <a:spcBef>
                <a:spcPts val="0"/>
              </a:spcBef>
              <a:buNone/>
            </a:pPr>
            <a:endParaRPr sz="2800" dirty="0">
              <a:latin typeface="Arial" charset="0"/>
              <a:ea typeface="Arial" charset="0"/>
              <a:cs typeface="Arial" charset="0"/>
              <a:sym typeface="Consolas"/>
            </a:endParaRPr>
          </a:p>
          <a:p>
            <a:pPr marR="0" lvl="1" algn="l" rtl="0">
              <a:spcBef>
                <a:spcPts val="0"/>
              </a:spcBef>
              <a:buSzPct val="100000"/>
              <a:buFont typeface="Georgia"/>
            </a:pPr>
            <a:r>
              <a:rPr lang="en-US" sz="2800" dirty="0">
                <a:latin typeface="Arial" charset="0"/>
                <a:ea typeface="Arial" charset="0"/>
                <a:cs typeface="Arial" charset="0"/>
                <a:sym typeface="Consolas"/>
              </a:rPr>
              <a:t>workers</a:t>
            </a:r>
            <a:r>
              <a:rPr lang="en-US" sz="2800" dirty="0">
                <a:latin typeface="Arial" charset="0"/>
                <a:ea typeface="Arial" charset="0"/>
                <a:cs typeface="Arial" charset="0"/>
                <a:sym typeface="Georgia"/>
              </a:rPr>
              <a:t> is the number of CPU cores to use to speed up model training.</a:t>
            </a:r>
          </a:p>
          <a:p>
            <a:pPr marL="0" marR="0" lvl="0" indent="0" algn="l" rtl="0">
              <a:spcBef>
                <a:spcPts val="0"/>
              </a:spcBef>
              <a:buNone/>
            </a:pPr>
            <a:endParaRPr sz="2800" dirty="0">
              <a:latin typeface="Arial" charset="0"/>
              <a:ea typeface="Arial" charset="0"/>
              <a:cs typeface="Arial" charset="0"/>
              <a:sym typeface="Georgia"/>
            </a:endParaRPr>
          </a:p>
        </p:txBody>
      </p:sp>
      <p:sp>
        <p:nvSpPr>
          <p:cNvPr id="815" name="Shape 815"/>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WORD2VEC IN GENSIM</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Shape 820"/>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The model has a </a:t>
            </a:r>
            <a:r>
              <a:rPr lang="en-US" sz="2800" dirty="0" err="1">
                <a:latin typeface="Arial" charset="0"/>
                <a:ea typeface="Arial" charset="0"/>
                <a:cs typeface="Arial" charset="0"/>
                <a:sym typeface="Georgia"/>
              </a:rPr>
              <a:t>most_similar</a:t>
            </a:r>
            <a:r>
              <a:rPr lang="en-US" sz="2800" dirty="0">
                <a:latin typeface="Arial" charset="0"/>
                <a:ea typeface="Arial" charset="0"/>
                <a:cs typeface="Arial" charset="0"/>
                <a:sym typeface="Georgia"/>
              </a:rPr>
              <a:t> function that helps find the words </a:t>
            </a:r>
            <a:r>
              <a:rPr lang="en-US" sz="2800" i="1" dirty="0">
                <a:latin typeface="Arial" charset="0"/>
                <a:ea typeface="Arial" charset="0"/>
                <a:cs typeface="Arial" charset="0"/>
                <a:sym typeface="Georgia"/>
              </a:rPr>
              <a:t>most similar</a:t>
            </a:r>
            <a:r>
              <a:rPr lang="en-US" sz="2800" dirty="0">
                <a:latin typeface="Arial" charset="0"/>
                <a:ea typeface="Arial" charset="0"/>
                <a:cs typeface="Arial" charset="0"/>
                <a:sym typeface="Georgia"/>
              </a:rPr>
              <a:t> to the one you queried.</a:t>
            </a:r>
          </a:p>
          <a:p>
            <a:pPr marR="0" lvl="0" algn="l" rtl="0">
              <a:spcBef>
                <a:spcPts val="0"/>
              </a:spcBef>
              <a:buNone/>
            </a:pPr>
            <a:r>
              <a:rPr lang="en-US" sz="2800" dirty="0">
                <a:latin typeface="Arial" charset="0"/>
                <a:ea typeface="Arial" charset="0"/>
                <a:cs typeface="Arial" charset="0"/>
                <a:sym typeface="Georgia"/>
              </a:rPr>
              <a:t>  </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This will return words that are most often used in the same context:</a:t>
            </a:r>
          </a:p>
          <a:p>
            <a:pPr marR="0" lvl="0" algn="l" rtl="0">
              <a:spcBef>
                <a:spcPts val="0"/>
              </a:spcBef>
              <a:buNone/>
            </a:pPr>
            <a:endParaRPr sz="2800" dirty="0">
              <a:latin typeface="Arial" charset="0"/>
              <a:ea typeface="Arial" charset="0"/>
              <a:cs typeface="Arial" charset="0"/>
              <a:sym typeface="Georgia"/>
            </a:endParaRPr>
          </a:p>
          <a:p>
            <a:pPr lvl="0" algn="ctr" rtl="0">
              <a:lnSpc>
                <a:spcPct val="100000"/>
              </a:lnSpc>
              <a:spcBef>
                <a:spcPts val="0"/>
              </a:spcBef>
              <a:spcAft>
                <a:spcPts val="1200"/>
              </a:spcAft>
              <a:buNone/>
            </a:pPr>
            <a:r>
              <a:rPr lang="en-US" sz="2400" dirty="0" err="1">
                <a:solidFill>
                  <a:srgbClr val="333333"/>
                </a:solidFill>
                <a:highlight>
                  <a:srgbClr val="F7F7F7"/>
                </a:highlight>
                <a:latin typeface="Arial" charset="0"/>
                <a:ea typeface="Arial" charset="0"/>
                <a:cs typeface="Arial" charset="0"/>
                <a:sym typeface="Consolas"/>
              </a:rPr>
              <a:t>model.most_similar</a:t>
            </a:r>
            <a:r>
              <a:rPr lang="en-US" sz="2400" dirty="0">
                <a:solidFill>
                  <a:srgbClr val="333333"/>
                </a:solidFill>
                <a:highlight>
                  <a:srgbClr val="F7F7F7"/>
                </a:highlight>
                <a:latin typeface="Arial" charset="0"/>
                <a:ea typeface="Arial" charset="0"/>
                <a:cs typeface="Arial" charset="0"/>
                <a:sym typeface="Consolas"/>
              </a:rPr>
              <a:t>(</a:t>
            </a:r>
            <a:r>
              <a:rPr lang="en-US" sz="2400" dirty="0">
                <a:solidFill>
                  <a:srgbClr val="ED6A43"/>
                </a:solidFill>
                <a:highlight>
                  <a:srgbClr val="F7F7F7"/>
                </a:highlight>
                <a:latin typeface="Arial" charset="0"/>
                <a:ea typeface="Arial" charset="0"/>
                <a:cs typeface="Arial" charset="0"/>
                <a:sym typeface="Consolas"/>
              </a:rPr>
              <a:t>positive</a:t>
            </a:r>
            <a:r>
              <a:rPr lang="en-US" sz="2400" dirty="0">
                <a:solidFill>
                  <a:srgbClr val="A71D5D"/>
                </a:solidFill>
                <a:highlight>
                  <a:srgbClr val="F7F7F7"/>
                </a:highlight>
                <a:latin typeface="Arial" charset="0"/>
                <a:ea typeface="Arial" charset="0"/>
                <a:cs typeface="Arial" charset="0"/>
                <a:sym typeface="Consolas"/>
              </a:rPr>
              <a:t>=</a:t>
            </a:r>
            <a:r>
              <a:rPr lang="en-US" sz="2400" dirty="0">
                <a:solidFill>
                  <a:srgbClr val="333333"/>
                </a:solidFill>
                <a:highlight>
                  <a:srgbClr val="F7F7F7"/>
                </a:highlight>
                <a:latin typeface="Arial" charset="0"/>
                <a:ea typeface="Arial" charset="0"/>
                <a:cs typeface="Arial" charset="0"/>
                <a:sym typeface="Consolas"/>
              </a:rPr>
              <a:t>[</a:t>
            </a:r>
            <a:r>
              <a:rPr lang="en-US" sz="2400" dirty="0">
                <a:solidFill>
                  <a:srgbClr val="183691"/>
                </a:solidFill>
                <a:highlight>
                  <a:srgbClr val="F7F7F7"/>
                </a:highlight>
                <a:latin typeface="Arial" charset="0"/>
                <a:ea typeface="Arial" charset="0"/>
                <a:cs typeface="Arial" charset="0"/>
                <a:sym typeface="Consolas"/>
              </a:rPr>
              <a:t>'cookie'</a:t>
            </a:r>
            <a:r>
              <a:rPr lang="en-US" sz="2400" dirty="0">
                <a:solidFill>
                  <a:srgbClr val="333333"/>
                </a:solidFill>
                <a:highlight>
                  <a:srgbClr val="F7F7F7"/>
                </a:highlight>
                <a:latin typeface="Arial" charset="0"/>
                <a:ea typeface="Arial" charset="0"/>
                <a:cs typeface="Arial" charset="0"/>
                <a:sym typeface="Consolas"/>
              </a:rPr>
              <a:t>, </a:t>
            </a:r>
            <a:r>
              <a:rPr lang="en-US" sz="2400" dirty="0">
                <a:solidFill>
                  <a:srgbClr val="183691"/>
                </a:solidFill>
                <a:highlight>
                  <a:srgbClr val="F7F7F7"/>
                </a:highlight>
                <a:latin typeface="Arial" charset="0"/>
                <a:ea typeface="Arial" charset="0"/>
                <a:cs typeface="Arial" charset="0"/>
                <a:sym typeface="Consolas"/>
              </a:rPr>
              <a:t>'brownie'</a:t>
            </a:r>
            <a:r>
              <a:rPr lang="en-US" sz="2400" dirty="0">
                <a:solidFill>
                  <a:srgbClr val="333333"/>
                </a:solidFill>
                <a:highlight>
                  <a:srgbClr val="F7F7F7"/>
                </a:highlight>
                <a:latin typeface="Arial" charset="0"/>
                <a:ea typeface="Arial" charset="0"/>
                <a:cs typeface="Arial" charset="0"/>
                <a:sym typeface="Consolas"/>
              </a:rPr>
              <a:t>])</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It can easily identify words related to those from this dataset.</a:t>
            </a:r>
          </a:p>
        </p:txBody>
      </p:sp>
      <p:sp>
        <p:nvSpPr>
          <p:cNvPr id="821" name="Shape 82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WORD2VEC IN GENSIM</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Shape 82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Arial" charset="0"/>
                <a:ea typeface="Arial" charset="0"/>
                <a:cs typeface="Arial" charset="0"/>
                <a:sym typeface="Oswald"/>
              </a:rPr>
              <a:t>HOMEWORK</a:t>
            </a:r>
            <a:endParaRPr lang="en-US" sz="3200" b="1" dirty="0">
              <a:latin typeface="Arial" charset="0"/>
              <a:ea typeface="Arial" charset="0"/>
              <a:cs typeface="Arial" charset="0"/>
              <a:sym typeface="Oswald"/>
            </a:endParaRPr>
          </a:p>
        </p:txBody>
      </p:sp>
      <p:sp>
        <p:nvSpPr>
          <p:cNvPr id="827" name="Shape 827"/>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Arial" charset="0"/>
              <a:ea typeface="Arial" charset="0"/>
              <a:cs typeface="Arial" charset="0"/>
              <a:sym typeface="Oswald"/>
            </a:endParaRPr>
          </a:p>
          <a:p>
            <a:pPr marL="0" marR="0" lvl="0" indent="0" algn="l" rtl="0">
              <a:lnSpc>
                <a:spcPct val="88333"/>
              </a:lnSpc>
              <a:spcBef>
                <a:spcPts val="0"/>
              </a:spcBef>
              <a:buSzPct val="25000"/>
              <a:buNone/>
            </a:pPr>
            <a:r>
              <a:rPr lang="en-US" sz="9600" b="1" dirty="0">
                <a:solidFill>
                  <a:srgbClr val="FFFFFF"/>
                </a:solidFill>
                <a:latin typeface="Arial" charset="0"/>
                <a:ea typeface="Arial" charset="0"/>
                <a:cs typeface="Arial" charset="0"/>
                <a:sym typeface="Oswald"/>
              </a:rPr>
              <a:t>TWITTER LAB</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Shape 459"/>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OPENING</a:t>
            </a:r>
          </a:p>
        </p:txBody>
      </p:sp>
      <p:sp>
        <p:nvSpPr>
          <p:cNvPr id="460" name="Shape 460"/>
          <p:cNvSpPr/>
          <p:nvPr/>
        </p:nvSpPr>
        <p:spPr>
          <a:xfrm>
            <a:off x="635000" y="1473200"/>
            <a:ext cx="11734800" cy="2806699"/>
          </a:xfrm>
          <a:prstGeom prst="rect">
            <a:avLst/>
          </a:prstGeom>
          <a:noFill/>
          <a:ln>
            <a:noFill/>
          </a:ln>
        </p:spPr>
        <p:txBody>
          <a:bodyPr lIns="0" tIns="0" rIns="0" bIns="0" anchor="t" anchorCtr="0">
            <a:noAutofit/>
          </a:bodyPr>
          <a:lstStyle/>
          <a:p>
            <a:pPr lvl="0" rtl="0">
              <a:lnSpc>
                <a:spcPct val="75000"/>
              </a:lnSpc>
              <a:spcBef>
                <a:spcPts val="0"/>
              </a:spcBef>
              <a:buClr>
                <a:schemeClr val="dk1"/>
              </a:buClr>
              <a:buSzPct val="25000"/>
              <a:buFont typeface="Arial"/>
              <a:buNone/>
            </a:pPr>
            <a:r>
              <a:rPr lang="en-US" sz="9600" b="1" dirty="0">
                <a:solidFill>
                  <a:schemeClr val="lt1"/>
                </a:solidFill>
                <a:latin typeface="Arial" charset="0"/>
                <a:ea typeface="Arial" charset="0"/>
                <a:cs typeface="Arial" charset="0"/>
                <a:sym typeface="Oswald"/>
              </a:rPr>
              <a:t>LATENT VARIABLE </a:t>
            </a:r>
            <a:r>
              <a:rPr lang="en-US" sz="9600" b="1" dirty="0" smtClean="0">
                <a:solidFill>
                  <a:schemeClr val="lt1"/>
                </a:solidFill>
                <a:latin typeface="Arial" charset="0"/>
                <a:ea typeface="Arial" charset="0"/>
                <a:cs typeface="Arial" charset="0"/>
                <a:sym typeface="Oswald"/>
              </a:rPr>
              <a:t>MODELS</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pic>
        <p:nvPicPr>
          <p:cNvPr id="832" name="Shape 832"/>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833" name="Shape 833"/>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834" name="Shape 834"/>
          <p:cNvSpPr/>
          <p:nvPr/>
        </p:nvSpPr>
        <p:spPr>
          <a:xfrm>
            <a:off x="2961475" y="2224360"/>
            <a:ext cx="7559399" cy="2496599"/>
          </a:xfrm>
          <a:prstGeom prst="rect">
            <a:avLst/>
          </a:prstGeom>
          <a:noFill/>
          <a:ln>
            <a:noFill/>
          </a:ln>
        </p:spPr>
        <p:txBody>
          <a:bodyPr lIns="50800" tIns="50800" rIns="50800" bIns="50800" anchor="ctr" anchorCtr="0">
            <a:noAutofit/>
          </a:bodyPr>
          <a:lstStyle/>
          <a:p>
            <a:pPr lvl="0" rtl="0">
              <a:spcBef>
                <a:spcPts val="0"/>
              </a:spcBef>
              <a:buNone/>
            </a:pPr>
            <a:r>
              <a:rPr lang="en-US" sz="1800" dirty="0">
                <a:latin typeface="Arial" charset="0"/>
                <a:ea typeface="Arial" charset="0"/>
                <a:cs typeface="Arial" charset="0"/>
                <a:sym typeface="Georgia"/>
              </a:rPr>
              <a:t>In this exercise, we will compare some of the classical NLP tools from the last class with these more modern latent variable techniques.  We will do this by comparing information extraction on Twitter using two different methods.</a:t>
            </a:r>
          </a:p>
          <a:p>
            <a:pPr lvl="0" rtl="0">
              <a:spcBef>
                <a:spcPts val="0"/>
              </a:spcBef>
              <a:buNone/>
            </a:pPr>
            <a:endParaRPr sz="1800" dirty="0">
              <a:latin typeface="Arial" charset="0"/>
              <a:ea typeface="Arial" charset="0"/>
              <a:cs typeface="Arial" charset="0"/>
              <a:sym typeface="Georgia"/>
            </a:endParaRPr>
          </a:p>
          <a:p>
            <a:pPr lvl="0" rtl="0">
              <a:spcBef>
                <a:spcPts val="0"/>
              </a:spcBef>
              <a:buNone/>
            </a:pPr>
            <a:r>
              <a:rPr lang="en-US" sz="1800" b="1" dirty="0">
                <a:latin typeface="Arial" charset="0"/>
                <a:ea typeface="Arial" charset="0"/>
                <a:cs typeface="Arial" charset="0"/>
                <a:sym typeface="Georgia"/>
              </a:rPr>
              <a:t>NOTE</a:t>
            </a:r>
            <a:r>
              <a:rPr lang="en-US" sz="1800" dirty="0">
                <a:latin typeface="Arial" charset="0"/>
                <a:ea typeface="Arial" charset="0"/>
                <a:cs typeface="Arial" charset="0"/>
                <a:sym typeface="Georgia"/>
              </a:rPr>
              <a:t>:  There is a pre-existing file of captured tweets you can use.  It is located in the class repo for </a:t>
            </a:r>
            <a:r>
              <a:rPr lang="en-US" sz="1800" dirty="0" smtClean="0">
                <a:latin typeface="Arial" charset="0"/>
                <a:ea typeface="Arial" charset="0"/>
                <a:cs typeface="Arial" charset="0"/>
                <a:sym typeface="Georgia"/>
              </a:rPr>
              <a:t>lesson-12.  </a:t>
            </a:r>
            <a:r>
              <a:rPr lang="en-US" sz="1800" dirty="0">
                <a:latin typeface="Arial" charset="0"/>
                <a:ea typeface="Arial" charset="0"/>
                <a:cs typeface="Arial" charset="0"/>
                <a:sym typeface="Georgia"/>
              </a:rPr>
              <a:t>However, you can also </a:t>
            </a:r>
            <a:r>
              <a:rPr lang="en-US" sz="1800" i="1" dirty="0">
                <a:latin typeface="Arial" charset="0"/>
                <a:ea typeface="Arial" charset="0"/>
                <a:cs typeface="Arial" charset="0"/>
                <a:sym typeface="Georgia"/>
              </a:rPr>
              <a:t>collect your own tweets</a:t>
            </a:r>
            <a:r>
              <a:rPr lang="en-US" sz="1800" dirty="0">
                <a:latin typeface="Arial" charset="0"/>
                <a:ea typeface="Arial" charset="0"/>
                <a:cs typeface="Arial" charset="0"/>
                <a:sym typeface="Georgia"/>
              </a:rPr>
              <a:t> following the instructions in twitter-</a:t>
            </a:r>
            <a:r>
              <a:rPr lang="en-US" sz="1800" dirty="0" err="1">
                <a:latin typeface="Arial" charset="0"/>
                <a:ea typeface="Arial" charset="0"/>
                <a:cs typeface="Arial" charset="0"/>
                <a:sym typeface="Georgia"/>
              </a:rPr>
              <a:t>instructions.md</a:t>
            </a:r>
            <a:r>
              <a:rPr lang="en-US" sz="1800" dirty="0">
                <a:latin typeface="Arial" charset="0"/>
                <a:ea typeface="Arial" charset="0"/>
                <a:cs typeface="Arial" charset="0"/>
                <a:sym typeface="Georgia"/>
              </a:rPr>
              <a:t>.</a:t>
            </a:r>
          </a:p>
        </p:txBody>
      </p:sp>
      <p:sp>
        <p:nvSpPr>
          <p:cNvPr id="835" name="Shape 835"/>
          <p:cNvSpPr/>
          <p:nvPr/>
        </p:nvSpPr>
        <p:spPr>
          <a:xfrm>
            <a:off x="2989800" y="1776150"/>
            <a:ext cx="8099699"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a:latin typeface="Arial" charset="0"/>
                <a:ea typeface="Arial" charset="0"/>
                <a:cs typeface="Arial" charset="0"/>
                <a:sym typeface="Oswald"/>
              </a:rPr>
              <a:t>DIRECTIONS (45 minutes)</a:t>
            </a:r>
          </a:p>
        </p:txBody>
      </p:sp>
      <p:cxnSp>
        <p:nvCxnSpPr>
          <p:cNvPr id="836" name="Shape 836"/>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
        <p:nvSpPr>
          <p:cNvPr id="837" name="Shape 837"/>
          <p:cNvSpPr/>
          <p:nvPr/>
        </p:nvSpPr>
        <p:spPr>
          <a:xfrm>
            <a:off x="635000" y="736600"/>
            <a:ext cx="117867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ACTIVITY: TWITTER LAB</a:t>
            </a:r>
          </a:p>
        </p:txBody>
      </p:sp>
      <p:sp>
        <p:nvSpPr>
          <p:cNvPr id="838" name="Shape 838"/>
          <p:cNvSpPr/>
          <p:nvPr/>
        </p:nvSpPr>
        <p:spPr>
          <a:xfrm>
            <a:off x="3052755" y="5792350"/>
            <a:ext cx="8157900" cy="330300"/>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US" sz="1800">
                <a:latin typeface="Arial" charset="0"/>
                <a:ea typeface="Arial" charset="0"/>
                <a:cs typeface="Arial" charset="0"/>
                <a:sym typeface="Georgia"/>
              </a:rPr>
              <a:t>Working code and answers to the questions</a:t>
            </a:r>
          </a:p>
        </p:txBody>
      </p:sp>
      <p:sp>
        <p:nvSpPr>
          <p:cNvPr id="839" name="Shape 839"/>
          <p:cNvSpPr/>
          <p:nvPr/>
        </p:nvSpPr>
        <p:spPr>
          <a:xfrm>
            <a:off x="2989800" y="5399657"/>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dirty="0">
                <a:solidFill>
                  <a:srgbClr val="000000"/>
                </a:solidFill>
                <a:latin typeface="Arial" charset="0"/>
                <a:ea typeface="Arial" charset="0"/>
                <a:cs typeface="Arial" charset="0"/>
                <a:sym typeface="Oswald"/>
              </a:rPr>
              <a:t>DELIVERABLE</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pic>
        <p:nvPicPr>
          <p:cNvPr id="844" name="Shape 844"/>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845" name="Shape 845"/>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846" name="Shape 846"/>
          <p:cNvSpPr/>
          <p:nvPr/>
        </p:nvSpPr>
        <p:spPr>
          <a:xfrm>
            <a:off x="2976800" y="2413875"/>
            <a:ext cx="9460199" cy="3752700"/>
          </a:xfrm>
          <a:prstGeom prst="rect">
            <a:avLst/>
          </a:prstGeom>
          <a:noFill/>
          <a:ln>
            <a:noFill/>
          </a:ln>
        </p:spPr>
        <p:txBody>
          <a:bodyPr lIns="50800" tIns="50800" rIns="50800" bIns="50800" anchor="ctr" anchorCtr="0">
            <a:noAutofit/>
          </a:bodyPr>
          <a:lstStyle/>
          <a:p>
            <a:pPr lvl="0" rtl="0">
              <a:spcBef>
                <a:spcPts val="0"/>
              </a:spcBef>
              <a:buNone/>
            </a:pPr>
            <a:r>
              <a:rPr lang="en-US" sz="1800">
                <a:latin typeface="Georgia"/>
                <a:ea typeface="Georgia"/>
                <a:cs typeface="Georgia"/>
                <a:sym typeface="Georgia"/>
              </a:rPr>
              <a:t>Refer to the starter code provided in the class repository for lesson-14.</a:t>
            </a:r>
          </a:p>
          <a:p>
            <a:pPr lvl="0" rtl="0">
              <a:spcBef>
                <a:spcPts val="0"/>
              </a:spcBef>
              <a:buNone/>
            </a:pPr>
            <a:endParaRPr sz="2400">
              <a:latin typeface="Georgia"/>
              <a:ea typeface="Georgia"/>
              <a:cs typeface="Georgia"/>
              <a:sym typeface="Georgia"/>
            </a:endParaRPr>
          </a:p>
          <a:p>
            <a:pPr lvl="0" rtl="0">
              <a:spcBef>
                <a:spcPts val="0"/>
              </a:spcBef>
              <a:buNone/>
            </a:pPr>
            <a:r>
              <a:rPr lang="en-US" sz="2400" b="1">
                <a:latin typeface="Georgia"/>
                <a:ea typeface="Georgia"/>
                <a:cs typeface="Georgia"/>
                <a:sym typeface="Georgia"/>
              </a:rPr>
              <a:t>LOADING THE DATA</a:t>
            </a:r>
          </a:p>
          <a:p>
            <a:pPr lvl="0" rtl="0">
              <a:spcBef>
                <a:spcPts val="0"/>
              </a:spcBef>
              <a:buNone/>
            </a:pPr>
            <a:endParaRPr sz="2400">
              <a:latin typeface="Georgia"/>
              <a:ea typeface="Georgia"/>
              <a:cs typeface="Georgia"/>
              <a:sym typeface="Georgia"/>
            </a:endParaRPr>
          </a:p>
          <a:p>
            <a:pPr lvl="0" rtl="0">
              <a:lnSpc>
                <a:spcPct val="100000"/>
              </a:lnSpc>
              <a:spcBef>
                <a:spcPts val="0"/>
              </a:spcBef>
              <a:spcAft>
                <a:spcPts val="1200"/>
              </a:spcAft>
              <a:buNone/>
            </a:pPr>
            <a:r>
              <a:rPr lang="en-US" sz="2400">
                <a:solidFill>
                  <a:srgbClr val="333333"/>
                </a:solidFill>
                <a:highlight>
                  <a:srgbClr val="F7F7F7"/>
                </a:highlight>
                <a:latin typeface="Consolas"/>
                <a:ea typeface="Consolas"/>
                <a:cs typeface="Consolas"/>
                <a:sym typeface="Consolas"/>
              </a:rPr>
              <a:t>tweets </a:t>
            </a:r>
            <a:r>
              <a:rPr lang="en-US" sz="2400">
                <a:solidFill>
                  <a:srgbClr val="A71D5D"/>
                </a:solidFill>
                <a:highlight>
                  <a:srgbClr val="F7F7F7"/>
                </a:highlight>
                <a:latin typeface="Consolas"/>
                <a:ea typeface="Consolas"/>
                <a:cs typeface="Consolas"/>
                <a:sym typeface="Consolas"/>
              </a:rPr>
              <a:t>=</a:t>
            </a:r>
            <a:r>
              <a:rPr lang="en-US" sz="2400">
                <a:solidFill>
                  <a:srgbClr val="333333"/>
                </a:solidFill>
                <a:highlight>
                  <a:srgbClr val="F7F7F7"/>
                </a:highlight>
                <a:latin typeface="Consolas"/>
                <a:ea typeface="Consolas"/>
                <a:cs typeface="Consolas"/>
                <a:sym typeface="Consolas"/>
              </a:rPr>
              <a:t> [tweet </a:t>
            </a:r>
            <a:r>
              <a:rPr lang="en-US" sz="2400">
                <a:solidFill>
                  <a:srgbClr val="A71D5D"/>
                </a:solidFill>
                <a:highlight>
                  <a:srgbClr val="F7F7F7"/>
                </a:highlight>
                <a:latin typeface="Consolas"/>
                <a:ea typeface="Consolas"/>
                <a:cs typeface="Consolas"/>
                <a:sym typeface="Consolas"/>
              </a:rPr>
              <a:t>for</a:t>
            </a:r>
            <a:r>
              <a:rPr lang="en-US" sz="2400">
                <a:solidFill>
                  <a:srgbClr val="333333"/>
                </a:solidFill>
                <a:highlight>
                  <a:srgbClr val="F7F7F7"/>
                </a:highlight>
                <a:latin typeface="Consolas"/>
                <a:ea typeface="Consolas"/>
                <a:cs typeface="Consolas"/>
                <a:sym typeface="Consolas"/>
              </a:rPr>
              <a:t> tweet </a:t>
            </a:r>
            <a:r>
              <a:rPr lang="en-US" sz="2400">
                <a:solidFill>
                  <a:srgbClr val="A71D5D"/>
                </a:solidFill>
                <a:highlight>
                  <a:srgbClr val="F7F7F7"/>
                </a:highlight>
                <a:latin typeface="Consolas"/>
                <a:ea typeface="Consolas"/>
                <a:cs typeface="Consolas"/>
                <a:sym typeface="Consolas"/>
              </a:rPr>
              <a:t>in</a:t>
            </a:r>
            <a:r>
              <a:rPr lang="en-US" sz="2400">
                <a:solidFill>
                  <a:srgbClr val="333333"/>
                </a:solidFill>
                <a:highlight>
                  <a:srgbClr val="F7F7F7"/>
                </a:highlight>
                <a:latin typeface="Consolas"/>
                <a:ea typeface="Consolas"/>
                <a:cs typeface="Consolas"/>
                <a:sym typeface="Consolas"/>
              </a:rPr>
              <a:t> </a:t>
            </a:r>
            <a:r>
              <a:rPr lang="en-US" sz="2400">
                <a:solidFill>
                  <a:srgbClr val="0086B3"/>
                </a:solidFill>
                <a:highlight>
                  <a:srgbClr val="F7F7F7"/>
                </a:highlight>
                <a:latin typeface="Consolas"/>
                <a:ea typeface="Consolas"/>
                <a:cs typeface="Consolas"/>
                <a:sym typeface="Consolas"/>
              </a:rPr>
              <a:t>open</a:t>
            </a:r>
            <a:r>
              <a:rPr lang="en-US" sz="2400">
                <a:solidFill>
                  <a:srgbClr val="333333"/>
                </a:solidFill>
                <a:highlight>
                  <a:srgbClr val="F7F7F7"/>
                </a:highlight>
                <a:latin typeface="Consolas"/>
                <a:ea typeface="Consolas"/>
                <a:cs typeface="Consolas"/>
                <a:sym typeface="Consolas"/>
              </a:rPr>
              <a:t>(</a:t>
            </a:r>
            <a:r>
              <a:rPr lang="en-US" sz="2400">
                <a:solidFill>
                  <a:srgbClr val="183691"/>
                </a:solidFill>
                <a:highlight>
                  <a:srgbClr val="F7F7F7"/>
                </a:highlight>
                <a:latin typeface="Consolas"/>
                <a:ea typeface="Consolas"/>
                <a:cs typeface="Consolas"/>
                <a:sym typeface="Consolas"/>
              </a:rPr>
              <a:t>'../../assets/dataset/captured-tweets.txt'</a:t>
            </a:r>
            <a:r>
              <a:rPr lang="en-US" sz="2400">
                <a:solidFill>
                  <a:srgbClr val="333333"/>
                </a:solidFill>
                <a:highlight>
                  <a:srgbClr val="F7F7F7"/>
                </a:highlight>
                <a:latin typeface="Consolas"/>
                <a:ea typeface="Consolas"/>
                <a:cs typeface="Consolas"/>
                <a:sym typeface="Consolas"/>
              </a:rPr>
              <a:t>, </a:t>
            </a:r>
            <a:r>
              <a:rPr lang="en-US" sz="2400">
                <a:solidFill>
                  <a:srgbClr val="183691"/>
                </a:solidFill>
                <a:highlight>
                  <a:srgbClr val="F7F7F7"/>
                </a:highlight>
                <a:latin typeface="Consolas"/>
                <a:ea typeface="Consolas"/>
                <a:cs typeface="Consolas"/>
                <a:sym typeface="Consolas"/>
              </a:rPr>
              <a:t>'r'</a:t>
            </a:r>
            <a:r>
              <a:rPr lang="en-US" sz="2400">
                <a:solidFill>
                  <a:srgbClr val="333333"/>
                </a:solidFill>
                <a:highlight>
                  <a:srgbClr val="F7F7F7"/>
                </a:highlight>
                <a:latin typeface="Consolas"/>
                <a:ea typeface="Consolas"/>
                <a:cs typeface="Consolas"/>
                <a:sym typeface="Consolas"/>
              </a:rPr>
              <a:t>)]</a:t>
            </a:r>
          </a:p>
          <a:p>
            <a:pPr lvl="0" rtl="0">
              <a:spcBef>
                <a:spcPts val="0"/>
              </a:spcBef>
              <a:buNone/>
            </a:pPr>
            <a:endParaRPr sz="2400">
              <a:latin typeface="Georgia"/>
              <a:ea typeface="Georgia"/>
              <a:cs typeface="Georgia"/>
              <a:sym typeface="Georgia"/>
            </a:endParaRPr>
          </a:p>
          <a:p>
            <a:pPr lvl="0" rtl="0">
              <a:spcBef>
                <a:spcPts val="0"/>
              </a:spcBef>
              <a:buNone/>
            </a:pPr>
            <a:r>
              <a:rPr lang="en-US" sz="2400" b="1">
                <a:latin typeface="Georgia"/>
                <a:ea typeface="Georgia"/>
                <a:cs typeface="Georgia"/>
                <a:sym typeface="Georgia"/>
              </a:rPr>
              <a:t>SETTING UP SPACY</a:t>
            </a:r>
          </a:p>
          <a:p>
            <a:pPr lvl="0" rtl="0">
              <a:spcBef>
                <a:spcPts val="0"/>
              </a:spcBef>
              <a:buNone/>
            </a:pPr>
            <a:endParaRPr sz="2400">
              <a:latin typeface="Georgia"/>
              <a:ea typeface="Georgia"/>
              <a:cs typeface="Georgia"/>
              <a:sym typeface="Georgia"/>
            </a:endParaRPr>
          </a:p>
          <a:p>
            <a:pPr lvl="0" rtl="0">
              <a:lnSpc>
                <a:spcPct val="145000"/>
              </a:lnSpc>
              <a:spcBef>
                <a:spcPts val="0"/>
              </a:spcBef>
              <a:buNone/>
            </a:pPr>
            <a:r>
              <a:rPr lang="en-US" sz="2400">
                <a:solidFill>
                  <a:srgbClr val="A71D5D"/>
                </a:solidFill>
                <a:highlight>
                  <a:srgbClr val="F7F7F7"/>
                </a:highlight>
                <a:latin typeface="Consolas"/>
                <a:ea typeface="Consolas"/>
                <a:cs typeface="Consolas"/>
                <a:sym typeface="Consolas"/>
              </a:rPr>
              <a:t>from</a:t>
            </a:r>
            <a:r>
              <a:rPr lang="en-US" sz="2400">
                <a:solidFill>
                  <a:srgbClr val="333333"/>
                </a:solidFill>
                <a:highlight>
                  <a:srgbClr val="F7F7F7"/>
                </a:highlight>
                <a:latin typeface="Consolas"/>
                <a:ea typeface="Consolas"/>
                <a:cs typeface="Consolas"/>
                <a:sym typeface="Consolas"/>
              </a:rPr>
              <a:t> spacy.en </a:t>
            </a:r>
            <a:r>
              <a:rPr lang="en-US" sz="2400">
                <a:solidFill>
                  <a:srgbClr val="A71D5D"/>
                </a:solidFill>
                <a:highlight>
                  <a:srgbClr val="F7F7F7"/>
                </a:highlight>
                <a:latin typeface="Consolas"/>
                <a:ea typeface="Consolas"/>
                <a:cs typeface="Consolas"/>
                <a:sym typeface="Consolas"/>
              </a:rPr>
              <a:t>import</a:t>
            </a:r>
            <a:r>
              <a:rPr lang="en-US" sz="2400">
                <a:solidFill>
                  <a:srgbClr val="333333"/>
                </a:solidFill>
                <a:highlight>
                  <a:srgbClr val="F7F7F7"/>
                </a:highlight>
                <a:latin typeface="Consolas"/>
                <a:ea typeface="Consolas"/>
                <a:cs typeface="Consolas"/>
                <a:sym typeface="Consolas"/>
              </a:rPr>
              <a:t> English</a:t>
            </a:r>
            <a:br>
              <a:rPr lang="en-US" sz="2400">
                <a:solidFill>
                  <a:srgbClr val="333333"/>
                </a:solidFill>
                <a:highlight>
                  <a:srgbClr val="F7F7F7"/>
                </a:highlight>
                <a:latin typeface="Consolas"/>
                <a:ea typeface="Consolas"/>
                <a:cs typeface="Consolas"/>
                <a:sym typeface="Consolas"/>
              </a:rPr>
            </a:br>
            <a:r>
              <a:rPr lang="en-US" sz="2400">
                <a:solidFill>
                  <a:srgbClr val="333333"/>
                </a:solidFill>
                <a:highlight>
                  <a:srgbClr val="F7F7F7"/>
                </a:highlight>
                <a:latin typeface="Consolas"/>
                <a:ea typeface="Consolas"/>
                <a:cs typeface="Consolas"/>
                <a:sym typeface="Consolas"/>
              </a:rPr>
              <a:t>nlp_toolkit </a:t>
            </a:r>
            <a:r>
              <a:rPr lang="en-US" sz="2400">
                <a:solidFill>
                  <a:srgbClr val="A71D5D"/>
                </a:solidFill>
                <a:highlight>
                  <a:srgbClr val="F7F7F7"/>
                </a:highlight>
                <a:latin typeface="Consolas"/>
                <a:ea typeface="Consolas"/>
                <a:cs typeface="Consolas"/>
                <a:sym typeface="Consolas"/>
              </a:rPr>
              <a:t>=</a:t>
            </a:r>
            <a:r>
              <a:rPr lang="en-US" sz="2400">
                <a:solidFill>
                  <a:srgbClr val="333333"/>
                </a:solidFill>
                <a:highlight>
                  <a:srgbClr val="F7F7F7"/>
                </a:highlight>
                <a:latin typeface="Consolas"/>
                <a:ea typeface="Consolas"/>
                <a:cs typeface="Consolas"/>
                <a:sym typeface="Consolas"/>
              </a:rPr>
              <a:t> English()</a:t>
            </a:r>
          </a:p>
        </p:txBody>
      </p:sp>
      <p:sp>
        <p:nvSpPr>
          <p:cNvPr id="847" name="Shape 847"/>
          <p:cNvSpPr/>
          <p:nvPr/>
        </p:nvSpPr>
        <p:spPr>
          <a:xfrm>
            <a:off x="2989800" y="1776150"/>
            <a:ext cx="8099699"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a:latin typeface="Oswald"/>
                <a:ea typeface="Oswald"/>
                <a:cs typeface="Oswald"/>
                <a:sym typeface="Oswald"/>
              </a:rPr>
              <a:t>STARTER CODE</a:t>
            </a:r>
          </a:p>
        </p:txBody>
      </p:sp>
      <p:cxnSp>
        <p:nvCxnSpPr>
          <p:cNvPr id="848" name="Shape 848"/>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
        <p:nvSpPr>
          <p:cNvPr id="849" name="Shape 849"/>
          <p:cNvSpPr/>
          <p:nvPr/>
        </p:nvSpPr>
        <p:spPr>
          <a:xfrm>
            <a:off x="635000" y="736600"/>
            <a:ext cx="117867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ACTIVITY: TWITTER LAB</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pic>
        <p:nvPicPr>
          <p:cNvPr id="854" name="Shape 854"/>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855" name="Shape 855"/>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856" name="Shape 856"/>
          <p:cNvSpPr/>
          <p:nvPr/>
        </p:nvSpPr>
        <p:spPr>
          <a:xfrm>
            <a:off x="2976800" y="2030250"/>
            <a:ext cx="9018899" cy="4846199"/>
          </a:xfrm>
          <a:prstGeom prst="rect">
            <a:avLst/>
          </a:prstGeom>
          <a:noFill/>
          <a:ln>
            <a:noFill/>
          </a:ln>
        </p:spPr>
        <p:txBody>
          <a:bodyPr lIns="50800" tIns="50800" rIns="50800" bIns="50800" anchor="ctr" anchorCtr="0">
            <a:noAutofit/>
          </a:bodyPr>
          <a:lstStyle/>
          <a:p>
            <a:pPr marL="457200" lvl="0" indent="-342900" rtl="0">
              <a:lnSpc>
                <a:spcPct val="115000"/>
              </a:lnSpc>
              <a:spcBef>
                <a:spcPts val="0"/>
              </a:spcBef>
              <a:buSzPct val="100000"/>
              <a:buFont typeface="Georgia"/>
              <a:buAutoNum type="arabicPeriod"/>
            </a:pPr>
            <a:r>
              <a:rPr lang="en-US" sz="1800">
                <a:latin typeface="Georgia"/>
                <a:ea typeface="Georgia"/>
                <a:cs typeface="Georgia"/>
                <a:sym typeface="Georgia"/>
              </a:rPr>
              <a:t>U</a:t>
            </a:r>
            <a:r>
              <a:rPr lang="en-US" sz="1800">
                <a:solidFill>
                  <a:srgbClr val="333333"/>
                </a:solidFill>
                <a:highlight>
                  <a:srgbClr val="FFFFFF"/>
                </a:highlight>
                <a:latin typeface="Georgia"/>
                <a:ea typeface="Georgia"/>
                <a:cs typeface="Georgia"/>
                <a:sym typeface="Georgia"/>
              </a:rPr>
              <a:t>se </a:t>
            </a:r>
            <a:r>
              <a:rPr lang="en-US" sz="1800">
                <a:solidFill>
                  <a:srgbClr val="333333"/>
                </a:solidFill>
                <a:latin typeface="Consolas"/>
                <a:ea typeface="Consolas"/>
                <a:cs typeface="Consolas"/>
                <a:sym typeface="Consolas"/>
              </a:rPr>
              <a:t>spacy</a:t>
            </a:r>
            <a:r>
              <a:rPr lang="en-US" sz="1800">
                <a:solidFill>
                  <a:srgbClr val="333333"/>
                </a:solidFill>
                <a:highlight>
                  <a:srgbClr val="FFFFFF"/>
                </a:highlight>
                <a:latin typeface="Georgia"/>
                <a:ea typeface="Georgia"/>
                <a:cs typeface="Georgia"/>
                <a:sym typeface="Georgia"/>
              </a:rPr>
              <a:t> to write a function to filter tweets down to those where Google is announcing a product. How might we do this? One way might be to identify verbs, where 'Google' is the noun and there is some action like 'announcing'</a:t>
            </a:r>
          </a:p>
          <a:p>
            <a:pPr marL="914400" lvl="1" indent="-342900" rtl="0">
              <a:lnSpc>
                <a:spcPct val="115000"/>
              </a:lnSpc>
              <a:spcBef>
                <a:spcPts val="0"/>
              </a:spcBef>
              <a:buSzPct val="100000"/>
              <a:buFont typeface="Georgia"/>
              <a:buAutoNum type="alphaLcPeriod"/>
            </a:pPr>
            <a:r>
              <a:rPr lang="en-US" sz="1800">
                <a:solidFill>
                  <a:srgbClr val="333333"/>
                </a:solidFill>
                <a:highlight>
                  <a:srgbClr val="FFFFFF"/>
                </a:highlight>
                <a:latin typeface="Georgia"/>
                <a:ea typeface="Georgia"/>
                <a:cs typeface="Georgia"/>
                <a:sym typeface="Georgia"/>
              </a:rPr>
              <a:t>Write a function that can take a sentence parsed by </a:t>
            </a:r>
            <a:r>
              <a:rPr lang="en-US" sz="1800">
                <a:solidFill>
                  <a:srgbClr val="333333"/>
                </a:solidFill>
                <a:latin typeface="Georgia"/>
                <a:ea typeface="Georgia"/>
                <a:cs typeface="Georgia"/>
                <a:sym typeface="Georgia"/>
              </a:rPr>
              <a:t>spacy</a:t>
            </a:r>
            <a:r>
              <a:rPr lang="en-US" sz="1800">
                <a:solidFill>
                  <a:srgbClr val="333333"/>
                </a:solidFill>
                <a:highlight>
                  <a:srgbClr val="FFFFFF"/>
                </a:highlight>
                <a:latin typeface="Georgia"/>
                <a:ea typeface="Georgia"/>
                <a:cs typeface="Georgia"/>
                <a:sym typeface="Georgia"/>
              </a:rPr>
              <a:t> and identify if it mentions a company named 'Google'. Remember,</a:t>
            </a:r>
            <a:r>
              <a:rPr lang="en-US" sz="1800">
                <a:solidFill>
                  <a:srgbClr val="333333"/>
                </a:solidFill>
                <a:latin typeface="Georgia"/>
                <a:ea typeface="Georgia"/>
                <a:cs typeface="Georgia"/>
                <a:sym typeface="Georgia"/>
              </a:rPr>
              <a:t>spacy</a:t>
            </a:r>
            <a:r>
              <a:rPr lang="en-US" sz="1800">
                <a:solidFill>
                  <a:srgbClr val="333333"/>
                </a:solidFill>
                <a:highlight>
                  <a:srgbClr val="FFFFFF"/>
                </a:highlight>
                <a:latin typeface="Georgia"/>
                <a:ea typeface="Georgia"/>
                <a:cs typeface="Georgia"/>
                <a:sym typeface="Georgia"/>
              </a:rPr>
              <a:t> can find entities and code them as </a:t>
            </a:r>
            <a:r>
              <a:rPr lang="en-US" sz="1800">
                <a:solidFill>
                  <a:srgbClr val="333333"/>
                </a:solidFill>
                <a:latin typeface="Georgia"/>
                <a:ea typeface="Georgia"/>
                <a:cs typeface="Georgia"/>
                <a:sym typeface="Georgia"/>
              </a:rPr>
              <a:t>ORG</a:t>
            </a:r>
            <a:r>
              <a:rPr lang="en-US" sz="1800">
                <a:solidFill>
                  <a:srgbClr val="333333"/>
                </a:solidFill>
                <a:highlight>
                  <a:srgbClr val="FFFFFF"/>
                </a:highlight>
                <a:latin typeface="Georgia"/>
                <a:ea typeface="Georgia"/>
                <a:cs typeface="Georgia"/>
                <a:sym typeface="Georgia"/>
              </a:rPr>
              <a:t> if they are a company. </a:t>
            </a:r>
          </a:p>
          <a:p>
            <a:pPr marL="914400" lvl="1" indent="-342900" rtl="0">
              <a:lnSpc>
                <a:spcPct val="115000"/>
              </a:lnSpc>
              <a:spcBef>
                <a:spcPts val="0"/>
              </a:spcBef>
              <a:buSzPct val="100000"/>
              <a:buFont typeface="Georgia"/>
              <a:buAutoNum type="alphaLcPeriod"/>
            </a:pPr>
            <a:r>
              <a:rPr lang="en-US" sz="1800" b="1">
                <a:solidFill>
                  <a:srgbClr val="333333"/>
                </a:solidFill>
                <a:highlight>
                  <a:srgbClr val="FFFFFF"/>
                </a:highlight>
                <a:latin typeface="Georgia"/>
                <a:ea typeface="Georgia"/>
                <a:cs typeface="Georgia"/>
                <a:sym typeface="Georgia"/>
              </a:rPr>
              <a:t>BONUS</a:t>
            </a:r>
            <a:r>
              <a:rPr lang="en-US" sz="1800">
                <a:solidFill>
                  <a:srgbClr val="333333"/>
                </a:solidFill>
                <a:highlight>
                  <a:srgbClr val="FFFFFF"/>
                </a:highlight>
                <a:latin typeface="Georgia"/>
                <a:ea typeface="Georgia"/>
                <a:cs typeface="Georgia"/>
                <a:sym typeface="Georgia"/>
              </a:rPr>
              <a:t>: Make this function work for any company.</a:t>
            </a:r>
          </a:p>
          <a:p>
            <a:pPr marL="914400" lvl="1" indent="-342900" rtl="0">
              <a:lnSpc>
                <a:spcPct val="115000"/>
              </a:lnSpc>
              <a:spcBef>
                <a:spcPts val="0"/>
              </a:spcBef>
              <a:buSzPct val="100000"/>
              <a:buFont typeface="Georgia"/>
              <a:buAutoNum type="alphaLcPeriod"/>
            </a:pPr>
            <a:r>
              <a:rPr lang="en-US" sz="1800">
                <a:solidFill>
                  <a:srgbClr val="333333"/>
                </a:solidFill>
                <a:highlight>
                  <a:srgbClr val="FFFFFF"/>
                </a:highlight>
                <a:latin typeface="Georgia"/>
                <a:ea typeface="Georgia"/>
                <a:cs typeface="Georgia"/>
                <a:sym typeface="Georgia"/>
              </a:rPr>
              <a:t>Write a function that can take a sentence parsed by </a:t>
            </a:r>
            <a:r>
              <a:rPr lang="en-US" sz="1800">
                <a:solidFill>
                  <a:srgbClr val="333333"/>
                </a:solidFill>
                <a:latin typeface="Georgia"/>
                <a:ea typeface="Georgia"/>
                <a:cs typeface="Georgia"/>
                <a:sym typeface="Georgia"/>
              </a:rPr>
              <a:t>spacy</a:t>
            </a:r>
            <a:r>
              <a:rPr lang="en-US" sz="1800">
                <a:solidFill>
                  <a:srgbClr val="333333"/>
                </a:solidFill>
                <a:highlight>
                  <a:srgbClr val="FFFFFF"/>
                </a:highlight>
                <a:latin typeface="Georgia"/>
                <a:ea typeface="Georgia"/>
                <a:cs typeface="Georgia"/>
                <a:sym typeface="Georgia"/>
              </a:rPr>
              <a:t> and return the verbs of the sentence (preferably lemmatized).</a:t>
            </a:r>
          </a:p>
          <a:p>
            <a:pPr marL="914400" lvl="1" indent="-342900" rtl="0">
              <a:lnSpc>
                <a:spcPct val="115000"/>
              </a:lnSpc>
              <a:spcBef>
                <a:spcPts val="0"/>
              </a:spcBef>
              <a:buSzPct val="100000"/>
              <a:buFont typeface="Georgia"/>
              <a:buAutoNum type="alphaLcPeriod"/>
            </a:pPr>
            <a:r>
              <a:rPr lang="en-US" sz="1800">
                <a:solidFill>
                  <a:srgbClr val="333333"/>
                </a:solidFill>
                <a:highlight>
                  <a:srgbClr val="FFFFFF"/>
                </a:highlight>
                <a:latin typeface="Georgia"/>
                <a:ea typeface="Georgia"/>
                <a:cs typeface="Georgia"/>
                <a:sym typeface="Georgia"/>
              </a:rPr>
              <a:t>For each tweet, parse it using </a:t>
            </a:r>
            <a:r>
              <a:rPr lang="en-US" sz="1800">
                <a:solidFill>
                  <a:srgbClr val="333333"/>
                </a:solidFill>
                <a:latin typeface="Georgia"/>
                <a:ea typeface="Georgia"/>
                <a:cs typeface="Georgia"/>
                <a:sym typeface="Georgia"/>
              </a:rPr>
              <a:t>spacy</a:t>
            </a:r>
            <a:r>
              <a:rPr lang="en-US" sz="1800">
                <a:solidFill>
                  <a:srgbClr val="333333"/>
                </a:solidFill>
                <a:highlight>
                  <a:srgbClr val="FFFFFF"/>
                </a:highlight>
                <a:latin typeface="Georgia"/>
                <a:ea typeface="Georgia"/>
                <a:cs typeface="Georgia"/>
                <a:sym typeface="Georgia"/>
              </a:rPr>
              <a:t> and print it out if the tweet has 'release' or 'announce' as a verb.</a:t>
            </a:r>
          </a:p>
          <a:p>
            <a:pPr marL="914400" lvl="1" indent="-342900" rtl="0">
              <a:lnSpc>
                <a:spcPct val="115000"/>
              </a:lnSpc>
              <a:spcBef>
                <a:spcPts val="0"/>
              </a:spcBef>
              <a:buSzPct val="100000"/>
              <a:buFont typeface="Georgia"/>
              <a:buAutoNum type="alphaLcPeriod"/>
            </a:pPr>
            <a:r>
              <a:rPr lang="en-US" sz="1800">
                <a:solidFill>
                  <a:srgbClr val="333333"/>
                </a:solidFill>
                <a:highlight>
                  <a:srgbClr val="FFFFFF"/>
                </a:highlight>
                <a:latin typeface="Georgia"/>
                <a:ea typeface="Georgia"/>
                <a:cs typeface="Georgia"/>
                <a:sym typeface="Georgia"/>
              </a:rPr>
              <a:t>Write a function that identifies countries.  </a:t>
            </a:r>
            <a:r>
              <a:rPr lang="en-US" sz="1800" b="1">
                <a:solidFill>
                  <a:srgbClr val="333333"/>
                </a:solidFill>
                <a:highlight>
                  <a:srgbClr val="FFFFFF"/>
                </a:highlight>
                <a:latin typeface="Georgia"/>
                <a:ea typeface="Georgia"/>
                <a:cs typeface="Georgia"/>
                <a:sym typeface="Georgia"/>
              </a:rPr>
              <a:t>HINT</a:t>
            </a:r>
            <a:r>
              <a:rPr lang="en-US" sz="1800">
                <a:solidFill>
                  <a:srgbClr val="333333"/>
                </a:solidFill>
                <a:highlight>
                  <a:srgbClr val="FFFFFF"/>
                </a:highlight>
                <a:latin typeface="Georgia"/>
                <a:ea typeface="Georgia"/>
                <a:cs typeface="Georgia"/>
                <a:sym typeface="Georgia"/>
              </a:rPr>
              <a:t>: the entity label for countries is GPE (or "GeoPolitical Entity").</a:t>
            </a:r>
          </a:p>
          <a:p>
            <a:pPr marL="914400" lvl="1" indent="-342900" rtl="0">
              <a:lnSpc>
                <a:spcPct val="115000"/>
              </a:lnSpc>
              <a:spcBef>
                <a:spcPts val="0"/>
              </a:spcBef>
              <a:buSzPct val="100000"/>
              <a:buFont typeface="Georgia"/>
              <a:buAutoNum type="alphaLcPeriod"/>
            </a:pPr>
            <a:r>
              <a:rPr lang="en-US" sz="1800">
                <a:solidFill>
                  <a:srgbClr val="333333"/>
                </a:solidFill>
                <a:highlight>
                  <a:srgbClr val="FFFFFF"/>
                </a:highlight>
                <a:latin typeface="Georgia"/>
                <a:ea typeface="Georgia"/>
                <a:cs typeface="Georgia"/>
                <a:sym typeface="Georgia"/>
              </a:rPr>
              <a:t>Re-run (d) to find country tweets that discuss 'Iran' announcing or releasing.</a:t>
            </a:r>
          </a:p>
        </p:txBody>
      </p:sp>
      <p:sp>
        <p:nvSpPr>
          <p:cNvPr id="857" name="Shape 857"/>
          <p:cNvSpPr/>
          <p:nvPr/>
        </p:nvSpPr>
        <p:spPr>
          <a:xfrm>
            <a:off x="2989800" y="1776150"/>
            <a:ext cx="8099699"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a:latin typeface="Oswald"/>
                <a:ea typeface="Oswald"/>
                <a:cs typeface="Oswald"/>
                <a:sym typeface="Oswald"/>
              </a:rPr>
              <a:t>TASKS AND QUESTIONS</a:t>
            </a:r>
          </a:p>
        </p:txBody>
      </p:sp>
      <p:cxnSp>
        <p:nvCxnSpPr>
          <p:cNvPr id="858" name="Shape 858"/>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
        <p:nvSpPr>
          <p:cNvPr id="859" name="Shape 859"/>
          <p:cNvSpPr/>
          <p:nvPr/>
        </p:nvSpPr>
        <p:spPr>
          <a:xfrm>
            <a:off x="635000" y="736600"/>
            <a:ext cx="117867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ACTIVITY: TWITTER LAB</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Shape 864"/>
          <p:cNvSpPr/>
          <p:nvPr/>
        </p:nvSpPr>
        <p:spPr>
          <a:xfrm>
            <a:off x="2961475" y="2224350"/>
            <a:ext cx="7676700" cy="4661099"/>
          </a:xfrm>
          <a:prstGeom prst="rect">
            <a:avLst/>
          </a:prstGeom>
          <a:noFill/>
          <a:ln>
            <a:noFill/>
          </a:ln>
        </p:spPr>
        <p:txBody>
          <a:bodyPr lIns="50800" tIns="50800" rIns="50800" bIns="50800" anchor="ctr" anchorCtr="0">
            <a:noAutofit/>
          </a:bodyPr>
          <a:lstStyle/>
          <a:p>
            <a:pPr marL="457200" lvl="0" indent="-342900" rtl="0">
              <a:spcBef>
                <a:spcPts val="0"/>
              </a:spcBef>
              <a:buClr>
                <a:srgbClr val="333333"/>
              </a:buClr>
              <a:buSzPct val="100000"/>
              <a:buFont typeface="Helvetica Neue"/>
              <a:buAutoNum type="arabicPeriod"/>
            </a:pPr>
            <a:r>
              <a:rPr lang="en-US" sz="1800">
                <a:solidFill>
                  <a:srgbClr val="333333"/>
                </a:solidFill>
                <a:highlight>
                  <a:srgbClr val="FFFFFF"/>
                </a:highlight>
                <a:latin typeface="Georgia"/>
                <a:ea typeface="Georgia"/>
                <a:cs typeface="Georgia"/>
                <a:sym typeface="Georgia"/>
              </a:rPr>
              <a:t>Build a </a:t>
            </a:r>
            <a:r>
              <a:rPr lang="en-US" sz="1800">
                <a:solidFill>
                  <a:srgbClr val="333333"/>
                </a:solidFill>
                <a:latin typeface="Georgia"/>
                <a:ea typeface="Georgia"/>
                <a:cs typeface="Georgia"/>
                <a:sym typeface="Georgia"/>
              </a:rPr>
              <a:t>word2vec</a:t>
            </a:r>
            <a:r>
              <a:rPr lang="en-US" sz="1800">
                <a:solidFill>
                  <a:srgbClr val="333333"/>
                </a:solidFill>
                <a:highlight>
                  <a:srgbClr val="FFFFFF"/>
                </a:highlight>
                <a:latin typeface="Georgia"/>
                <a:ea typeface="Georgia"/>
                <a:cs typeface="Georgia"/>
                <a:sym typeface="Georgia"/>
              </a:rPr>
              <a:t> model of the tweets we have collected using </a:t>
            </a:r>
            <a:r>
              <a:rPr lang="en-US" sz="1800">
                <a:solidFill>
                  <a:srgbClr val="333333"/>
                </a:solidFill>
                <a:latin typeface="Georgia"/>
                <a:ea typeface="Georgia"/>
                <a:cs typeface="Georgia"/>
                <a:sym typeface="Georgia"/>
              </a:rPr>
              <a:t>gensim</a:t>
            </a:r>
            <a:r>
              <a:rPr lang="en-US" sz="1800">
                <a:solidFill>
                  <a:srgbClr val="333333"/>
                </a:solidFill>
                <a:highlight>
                  <a:srgbClr val="FFFFFF"/>
                </a:highlight>
                <a:latin typeface="Georgia"/>
                <a:ea typeface="Georgia"/>
                <a:cs typeface="Georgia"/>
                <a:sym typeface="Georgia"/>
              </a:rPr>
              <a:t>.</a:t>
            </a:r>
          </a:p>
          <a:p>
            <a:pPr marL="914400" lvl="1" indent="-342900" rtl="0">
              <a:spcBef>
                <a:spcPts val="0"/>
              </a:spcBef>
              <a:buClr>
                <a:srgbClr val="333333"/>
              </a:buClr>
              <a:buSzPct val="100000"/>
              <a:buFont typeface="Helvetica Neue"/>
              <a:buAutoNum type="alphaLcPeriod"/>
            </a:pPr>
            <a:r>
              <a:rPr lang="en-US" sz="1800">
                <a:solidFill>
                  <a:srgbClr val="333333"/>
                </a:solidFill>
                <a:highlight>
                  <a:srgbClr val="FFFFFF"/>
                </a:highlight>
                <a:latin typeface="Georgia"/>
                <a:ea typeface="Georgia"/>
                <a:cs typeface="Georgia"/>
                <a:sym typeface="Georgia"/>
              </a:rPr>
              <a:t>First take the collection of tweets and tokenize them using </a:t>
            </a:r>
            <a:r>
              <a:rPr lang="en-US" sz="1800">
                <a:solidFill>
                  <a:srgbClr val="333333"/>
                </a:solidFill>
                <a:latin typeface="Georgia"/>
                <a:ea typeface="Georgia"/>
                <a:cs typeface="Georgia"/>
                <a:sym typeface="Georgia"/>
              </a:rPr>
              <a:t>spacy</a:t>
            </a:r>
            <a:r>
              <a:rPr lang="en-US" sz="1800">
                <a:solidFill>
                  <a:srgbClr val="333333"/>
                </a:solidFill>
                <a:highlight>
                  <a:srgbClr val="FFFFFF"/>
                </a:highlight>
                <a:latin typeface="Georgia"/>
                <a:ea typeface="Georgia"/>
                <a:cs typeface="Georgia"/>
                <a:sym typeface="Georgia"/>
              </a:rPr>
              <a:t>.</a:t>
            </a:r>
          </a:p>
          <a:p>
            <a:pPr marL="1371600" lvl="2" indent="-342900" rtl="0">
              <a:spcBef>
                <a:spcPts val="0"/>
              </a:spcBef>
              <a:buClr>
                <a:srgbClr val="333333"/>
              </a:buClr>
              <a:buSzPct val="100000"/>
              <a:buFont typeface="Helvetica Neue"/>
              <a:buAutoNum type="romanLcPeriod"/>
            </a:pPr>
            <a:r>
              <a:rPr lang="en-US" sz="1800">
                <a:solidFill>
                  <a:srgbClr val="333333"/>
                </a:solidFill>
                <a:highlight>
                  <a:srgbClr val="FFFFFF"/>
                </a:highlight>
                <a:latin typeface="Georgia"/>
                <a:ea typeface="Georgia"/>
                <a:cs typeface="Georgia"/>
                <a:sym typeface="Georgia"/>
              </a:rPr>
              <a:t>Think about how this should be done. </a:t>
            </a:r>
          </a:p>
          <a:p>
            <a:pPr marL="1371600" lvl="2" indent="-342900" rtl="0">
              <a:spcBef>
                <a:spcPts val="0"/>
              </a:spcBef>
              <a:buClr>
                <a:srgbClr val="333333"/>
              </a:buClr>
              <a:buSzPct val="100000"/>
              <a:buFont typeface="Helvetica Neue"/>
              <a:buAutoNum type="romanLcPeriod"/>
            </a:pPr>
            <a:r>
              <a:rPr lang="en-US" sz="1800">
                <a:solidFill>
                  <a:srgbClr val="333333"/>
                </a:solidFill>
                <a:highlight>
                  <a:srgbClr val="FFFFFF"/>
                </a:highlight>
                <a:latin typeface="Georgia"/>
                <a:ea typeface="Georgia"/>
                <a:cs typeface="Georgia"/>
                <a:sym typeface="Georgia"/>
              </a:rPr>
              <a:t>Should you only use upper-case or lower-case? </a:t>
            </a:r>
          </a:p>
          <a:p>
            <a:pPr marL="1371600" lvl="2" indent="-342900" rtl="0">
              <a:spcBef>
                <a:spcPts val="0"/>
              </a:spcBef>
              <a:buClr>
                <a:srgbClr val="333333"/>
              </a:buClr>
              <a:buSzPct val="100000"/>
              <a:buFont typeface="Helvetica Neue"/>
              <a:buAutoNum type="romanLcPeriod"/>
            </a:pPr>
            <a:r>
              <a:rPr lang="en-US" sz="1800">
                <a:solidFill>
                  <a:srgbClr val="333333"/>
                </a:solidFill>
                <a:highlight>
                  <a:srgbClr val="FFFFFF"/>
                </a:highlight>
                <a:latin typeface="Georgia"/>
                <a:ea typeface="Georgia"/>
                <a:cs typeface="Georgia"/>
                <a:sym typeface="Georgia"/>
              </a:rPr>
              <a:t>Should you remove punctuations or symbols? </a:t>
            </a:r>
            <a:br>
              <a:rPr lang="en-US" sz="1800">
                <a:solidFill>
                  <a:srgbClr val="333333"/>
                </a:solidFill>
                <a:highlight>
                  <a:srgbClr val="FFFFFF"/>
                </a:highlight>
                <a:latin typeface="Georgia"/>
                <a:ea typeface="Georgia"/>
                <a:cs typeface="Georgia"/>
                <a:sym typeface="Georgia"/>
              </a:rPr>
            </a:br>
            <a:endParaRPr lang="en-US" sz="1800">
              <a:solidFill>
                <a:srgbClr val="333333"/>
              </a:solidFill>
              <a:highlight>
                <a:srgbClr val="FFFFFF"/>
              </a:highlight>
              <a:latin typeface="Georgia"/>
              <a:ea typeface="Georgia"/>
              <a:cs typeface="Georgia"/>
              <a:sym typeface="Georgia"/>
            </a:endParaRPr>
          </a:p>
          <a:p>
            <a:pPr marL="914400" lvl="1" indent="-342900" rtl="0">
              <a:spcBef>
                <a:spcPts val="0"/>
              </a:spcBef>
              <a:buClr>
                <a:srgbClr val="333333"/>
              </a:buClr>
              <a:buSzPct val="100000"/>
              <a:buFont typeface="Helvetica Neue"/>
              <a:buAutoNum type="alphaLcPeriod"/>
            </a:pPr>
            <a:r>
              <a:rPr lang="en-US" sz="1800">
                <a:solidFill>
                  <a:srgbClr val="333333"/>
                </a:solidFill>
                <a:highlight>
                  <a:srgbClr val="FFFFFF"/>
                </a:highlight>
                <a:latin typeface="Georgia"/>
                <a:ea typeface="Georgia"/>
                <a:cs typeface="Georgia"/>
                <a:sym typeface="Georgia"/>
              </a:rPr>
              <a:t>Build a </a:t>
            </a:r>
            <a:r>
              <a:rPr lang="en-US" sz="1800">
                <a:solidFill>
                  <a:srgbClr val="333333"/>
                </a:solidFill>
                <a:latin typeface="Georgia"/>
                <a:ea typeface="Georgia"/>
                <a:cs typeface="Georgia"/>
                <a:sym typeface="Georgia"/>
              </a:rPr>
              <a:t>word2vec</a:t>
            </a:r>
            <a:r>
              <a:rPr lang="en-US" sz="1800">
                <a:solidFill>
                  <a:srgbClr val="333333"/>
                </a:solidFill>
                <a:highlight>
                  <a:srgbClr val="FFFFFF"/>
                </a:highlight>
                <a:latin typeface="Georgia"/>
                <a:ea typeface="Georgia"/>
                <a:cs typeface="Georgia"/>
                <a:sym typeface="Georgia"/>
              </a:rPr>
              <a:t> model.</a:t>
            </a:r>
          </a:p>
          <a:p>
            <a:pPr marL="1371600" lvl="2" indent="-342900" rtl="0">
              <a:spcBef>
                <a:spcPts val="0"/>
              </a:spcBef>
              <a:buClr>
                <a:srgbClr val="333333"/>
              </a:buClr>
              <a:buSzPct val="100000"/>
              <a:buFont typeface="Helvetica Neue"/>
              <a:buAutoNum type="romanLcPeriod"/>
            </a:pPr>
            <a:r>
              <a:rPr lang="en-US" sz="1800">
                <a:solidFill>
                  <a:srgbClr val="333333"/>
                </a:solidFill>
                <a:highlight>
                  <a:srgbClr val="FFFFFF"/>
                </a:highlight>
                <a:latin typeface="Georgia"/>
                <a:ea typeface="Georgia"/>
                <a:cs typeface="Georgia"/>
                <a:sym typeface="Georgia"/>
              </a:rPr>
              <a:t>Test the window size as well - this is how many surrounding words need to be used to model a word. What do you think is appropriate for Twitter? </a:t>
            </a:r>
            <a:br>
              <a:rPr lang="en-US" sz="1800">
                <a:solidFill>
                  <a:srgbClr val="333333"/>
                </a:solidFill>
                <a:highlight>
                  <a:srgbClr val="FFFFFF"/>
                </a:highlight>
                <a:latin typeface="Georgia"/>
                <a:ea typeface="Georgia"/>
                <a:cs typeface="Georgia"/>
                <a:sym typeface="Georgia"/>
              </a:rPr>
            </a:br>
            <a:endParaRPr lang="en-US" sz="1800">
              <a:solidFill>
                <a:srgbClr val="333333"/>
              </a:solidFill>
              <a:highlight>
                <a:srgbClr val="FFFFFF"/>
              </a:highlight>
              <a:latin typeface="Georgia"/>
              <a:ea typeface="Georgia"/>
              <a:cs typeface="Georgia"/>
              <a:sym typeface="Georgia"/>
            </a:endParaRPr>
          </a:p>
          <a:p>
            <a:pPr marL="914400" lvl="1" indent="-342900" rtl="0">
              <a:spcBef>
                <a:spcPts val="0"/>
              </a:spcBef>
              <a:buClr>
                <a:srgbClr val="333333"/>
              </a:buClr>
              <a:buSzPct val="100000"/>
              <a:buFont typeface="Helvetica Neue"/>
              <a:buAutoNum type="alphaLcPeriod"/>
            </a:pPr>
            <a:r>
              <a:rPr lang="en-US" sz="1800">
                <a:solidFill>
                  <a:srgbClr val="333333"/>
                </a:solidFill>
                <a:highlight>
                  <a:srgbClr val="FFFFFF"/>
                </a:highlight>
                <a:latin typeface="Georgia"/>
                <a:ea typeface="Georgia"/>
                <a:cs typeface="Georgia"/>
                <a:sym typeface="Georgia"/>
              </a:rPr>
              <a:t>Test your word2vec model with a few similarity functions. </a:t>
            </a:r>
          </a:p>
          <a:p>
            <a:pPr marL="1371600" lvl="2" indent="-342900" rtl="0">
              <a:spcBef>
                <a:spcPts val="0"/>
              </a:spcBef>
              <a:buClr>
                <a:srgbClr val="333333"/>
              </a:buClr>
              <a:buSzPct val="100000"/>
              <a:buFont typeface="Helvetica Neue"/>
              <a:buAutoNum type="romanLcPeriod"/>
            </a:pPr>
            <a:r>
              <a:rPr lang="en-US" sz="1800">
                <a:solidFill>
                  <a:srgbClr val="333333"/>
                </a:solidFill>
                <a:highlight>
                  <a:srgbClr val="FFFFFF"/>
                </a:highlight>
                <a:latin typeface="Georgia"/>
                <a:ea typeface="Georgia"/>
                <a:cs typeface="Georgia"/>
                <a:sym typeface="Georgia"/>
              </a:rPr>
              <a:t>Find words similar to 'Syria'.</a:t>
            </a:r>
          </a:p>
          <a:p>
            <a:pPr marL="1371600" lvl="2" indent="-342900" rtl="0">
              <a:spcBef>
                <a:spcPts val="0"/>
              </a:spcBef>
              <a:buClr>
                <a:srgbClr val="333333"/>
              </a:buClr>
              <a:buSzPct val="100000"/>
              <a:buFont typeface="Helvetica Neue"/>
              <a:buAutoNum type="romanLcPeriod"/>
            </a:pPr>
            <a:r>
              <a:rPr lang="en-US" sz="1800">
                <a:solidFill>
                  <a:srgbClr val="333333"/>
                </a:solidFill>
                <a:highlight>
                  <a:srgbClr val="FFFFFF"/>
                </a:highlight>
                <a:latin typeface="Georgia"/>
                <a:ea typeface="Georgia"/>
                <a:cs typeface="Georgia"/>
                <a:sym typeface="Georgia"/>
              </a:rPr>
              <a:t>Find words similar to 'war'.</a:t>
            </a:r>
          </a:p>
          <a:p>
            <a:pPr marL="1371600" lvl="2" indent="-342900" rtl="0">
              <a:spcBef>
                <a:spcPts val="0"/>
              </a:spcBef>
              <a:buClr>
                <a:srgbClr val="333333"/>
              </a:buClr>
              <a:buSzPct val="100000"/>
              <a:buFont typeface="Helvetica Neue"/>
              <a:buAutoNum type="romanLcPeriod"/>
            </a:pPr>
            <a:r>
              <a:rPr lang="en-US" sz="1800">
                <a:solidFill>
                  <a:srgbClr val="333333"/>
                </a:solidFill>
                <a:highlight>
                  <a:srgbClr val="FFFFFF"/>
                </a:highlight>
                <a:latin typeface="Georgia"/>
                <a:ea typeface="Georgia"/>
                <a:cs typeface="Georgia"/>
                <a:sym typeface="Georgia"/>
              </a:rPr>
              <a:t>Find words similar to "Iran".</a:t>
            </a:r>
          </a:p>
          <a:p>
            <a:pPr marL="1371600" lvl="2" indent="-342900" rtl="0">
              <a:spcBef>
                <a:spcPts val="0"/>
              </a:spcBef>
              <a:buClr>
                <a:srgbClr val="333333"/>
              </a:buClr>
              <a:buSzPct val="100000"/>
              <a:buFont typeface="Helvetica Neue"/>
              <a:buAutoNum type="romanLcPeriod"/>
            </a:pPr>
            <a:r>
              <a:rPr lang="en-US" sz="1800">
                <a:solidFill>
                  <a:srgbClr val="333333"/>
                </a:solidFill>
                <a:highlight>
                  <a:srgbClr val="FFFFFF"/>
                </a:highlight>
                <a:latin typeface="Georgia"/>
                <a:ea typeface="Georgia"/>
                <a:cs typeface="Georgia"/>
                <a:sym typeface="Georgia"/>
              </a:rPr>
              <a:t>Find words similar to 'Verizon'. </a:t>
            </a:r>
            <a:br>
              <a:rPr lang="en-US" sz="1800">
                <a:solidFill>
                  <a:srgbClr val="333333"/>
                </a:solidFill>
                <a:highlight>
                  <a:srgbClr val="FFFFFF"/>
                </a:highlight>
                <a:latin typeface="Georgia"/>
                <a:ea typeface="Georgia"/>
                <a:cs typeface="Georgia"/>
                <a:sym typeface="Georgia"/>
              </a:rPr>
            </a:br>
            <a:endParaRPr lang="en-US" sz="1800">
              <a:solidFill>
                <a:srgbClr val="333333"/>
              </a:solidFill>
              <a:highlight>
                <a:srgbClr val="FFFFFF"/>
              </a:highlight>
              <a:latin typeface="Georgia"/>
              <a:ea typeface="Georgia"/>
              <a:cs typeface="Georgia"/>
              <a:sym typeface="Georgia"/>
            </a:endParaRPr>
          </a:p>
          <a:p>
            <a:pPr marL="914400" lvl="1" indent="-342900" rtl="0">
              <a:spcBef>
                <a:spcPts val="0"/>
              </a:spcBef>
              <a:buClr>
                <a:srgbClr val="333333"/>
              </a:buClr>
              <a:buSzPct val="100000"/>
              <a:buFont typeface="Helvetica Neue"/>
              <a:buAutoNum type="alphaLcPeriod"/>
            </a:pPr>
            <a:r>
              <a:rPr lang="en-US" sz="1800">
                <a:solidFill>
                  <a:srgbClr val="333333"/>
                </a:solidFill>
                <a:highlight>
                  <a:srgbClr val="FFFFFF"/>
                </a:highlight>
                <a:latin typeface="Georgia"/>
                <a:ea typeface="Georgia"/>
                <a:cs typeface="Georgia"/>
                <a:sym typeface="Georgia"/>
              </a:rPr>
              <a:t>Adjust the choices in (b) and (c) as necessary.</a:t>
            </a:r>
          </a:p>
        </p:txBody>
      </p:sp>
      <p:pic>
        <p:nvPicPr>
          <p:cNvPr id="865" name="Shape 865"/>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866" name="Shape 866"/>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867" name="Shape 867"/>
          <p:cNvSpPr/>
          <p:nvPr/>
        </p:nvSpPr>
        <p:spPr>
          <a:xfrm>
            <a:off x="2961475" y="1554750"/>
            <a:ext cx="8099699" cy="254100"/>
          </a:xfrm>
          <a:prstGeom prst="rect">
            <a:avLst/>
          </a:prstGeom>
          <a:noFill/>
          <a:ln>
            <a:noFill/>
          </a:ln>
        </p:spPr>
        <p:txBody>
          <a:bodyPr lIns="0" tIns="0" rIns="0" bIns="0" anchor="t" anchorCtr="0">
            <a:noAutofit/>
          </a:bodyPr>
          <a:lstStyle/>
          <a:p>
            <a:pPr lvl="0" rtl="0">
              <a:spcBef>
                <a:spcPts val="0"/>
              </a:spcBef>
              <a:buSzPct val="25000"/>
              <a:buNone/>
            </a:pPr>
            <a:r>
              <a:rPr lang="en-US" sz="2000" b="1">
                <a:solidFill>
                  <a:schemeClr val="dk1"/>
                </a:solidFill>
                <a:latin typeface="Oswald"/>
                <a:ea typeface="Oswald"/>
                <a:cs typeface="Oswald"/>
                <a:sym typeface="Oswald"/>
              </a:rPr>
              <a:t>TASKS AND QUESTIONS</a:t>
            </a:r>
          </a:p>
        </p:txBody>
      </p:sp>
      <p:cxnSp>
        <p:nvCxnSpPr>
          <p:cNvPr id="868" name="Shape 868"/>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
        <p:nvSpPr>
          <p:cNvPr id="869" name="Shape 869"/>
          <p:cNvSpPr/>
          <p:nvPr/>
        </p:nvSpPr>
        <p:spPr>
          <a:xfrm>
            <a:off x="635000" y="736600"/>
            <a:ext cx="117867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ACTIVITY: TWITTER LAB</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pic>
        <p:nvPicPr>
          <p:cNvPr id="874" name="Shape 874"/>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875" name="Shape 875"/>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876" name="Shape 876"/>
          <p:cNvSpPr/>
          <p:nvPr/>
        </p:nvSpPr>
        <p:spPr>
          <a:xfrm>
            <a:off x="2961475" y="2224360"/>
            <a:ext cx="7559399" cy="2496599"/>
          </a:xfrm>
          <a:prstGeom prst="rect">
            <a:avLst/>
          </a:prstGeom>
          <a:noFill/>
          <a:ln>
            <a:noFill/>
          </a:ln>
        </p:spPr>
        <p:txBody>
          <a:bodyPr lIns="50800" tIns="50800" rIns="50800" bIns="50800" anchor="ctr" anchorCtr="0">
            <a:noAutofit/>
          </a:bodyPr>
          <a:lstStyle/>
          <a:p>
            <a:pPr marL="457200" lvl="0" indent="-342900" rtl="0">
              <a:spcBef>
                <a:spcPts val="0"/>
              </a:spcBef>
              <a:buClr>
                <a:srgbClr val="333333"/>
              </a:buClr>
              <a:buSzPct val="100000"/>
              <a:buFont typeface="Helvetica Neue"/>
              <a:buAutoNum type="arabicPeriod"/>
            </a:pPr>
            <a:r>
              <a:rPr lang="en-US" sz="1800">
                <a:solidFill>
                  <a:srgbClr val="333333"/>
                </a:solidFill>
                <a:highlight>
                  <a:srgbClr val="FFFFFF"/>
                </a:highlight>
                <a:latin typeface="Georgia"/>
                <a:ea typeface="Georgia"/>
                <a:cs typeface="Georgia"/>
                <a:sym typeface="Georgia"/>
              </a:rPr>
              <a:t>Filter tweets to those that mention 'Iran' or similar entities and 'war' or similar entities.</a:t>
            </a:r>
          </a:p>
          <a:p>
            <a:pPr marL="914400" lvl="1" indent="-342900" rtl="0">
              <a:spcBef>
                <a:spcPts val="0"/>
              </a:spcBef>
              <a:buClr>
                <a:srgbClr val="333333"/>
              </a:buClr>
              <a:buSzPct val="100000"/>
              <a:buFont typeface="Helvetica Neue"/>
              <a:buAutoNum type="alphaLcPeriod"/>
            </a:pPr>
            <a:r>
              <a:rPr lang="en-US" sz="1800">
                <a:solidFill>
                  <a:srgbClr val="333333"/>
                </a:solidFill>
                <a:highlight>
                  <a:srgbClr val="FFFFFF"/>
                </a:highlight>
                <a:latin typeface="Georgia"/>
                <a:ea typeface="Georgia"/>
                <a:cs typeface="Georgia"/>
                <a:sym typeface="Georgia"/>
              </a:rPr>
              <a:t>Do this using just </a:t>
            </a:r>
            <a:r>
              <a:rPr lang="en-US" sz="1800">
                <a:solidFill>
                  <a:srgbClr val="333333"/>
                </a:solidFill>
                <a:latin typeface="Georgia"/>
                <a:ea typeface="Georgia"/>
                <a:cs typeface="Georgia"/>
                <a:sym typeface="Georgia"/>
              </a:rPr>
              <a:t>spacy</a:t>
            </a:r>
            <a:r>
              <a:rPr lang="en-US" sz="1800">
                <a:solidFill>
                  <a:srgbClr val="333333"/>
                </a:solidFill>
                <a:highlight>
                  <a:srgbClr val="FFFFFF"/>
                </a:highlight>
                <a:latin typeface="Georgia"/>
                <a:ea typeface="Georgia"/>
                <a:cs typeface="Georgia"/>
                <a:sym typeface="Georgia"/>
              </a:rPr>
              <a:t>.</a:t>
            </a:r>
          </a:p>
          <a:p>
            <a:pPr marL="914400" lvl="1" indent="-342900" rtl="0">
              <a:spcBef>
                <a:spcPts val="0"/>
              </a:spcBef>
              <a:buClr>
                <a:srgbClr val="333333"/>
              </a:buClr>
              <a:buSzPct val="100000"/>
              <a:buFont typeface="Helvetica Neue"/>
              <a:buAutoNum type="alphaLcPeriod"/>
            </a:pPr>
            <a:r>
              <a:rPr lang="en-US" sz="1800">
                <a:solidFill>
                  <a:srgbClr val="333333"/>
                </a:solidFill>
                <a:highlight>
                  <a:srgbClr val="FFFFFF"/>
                </a:highlight>
                <a:latin typeface="Georgia"/>
                <a:ea typeface="Georgia"/>
                <a:cs typeface="Georgia"/>
                <a:sym typeface="Georgia"/>
              </a:rPr>
              <a:t>Do this using </a:t>
            </a:r>
            <a:r>
              <a:rPr lang="en-US" sz="1800">
                <a:solidFill>
                  <a:srgbClr val="333333"/>
                </a:solidFill>
                <a:latin typeface="Georgia"/>
                <a:ea typeface="Georgia"/>
                <a:cs typeface="Georgia"/>
                <a:sym typeface="Georgia"/>
              </a:rPr>
              <a:t>word2vec</a:t>
            </a:r>
            <a:r>
              <a:rPr lang="en-US" sz="1800">
                <a:solidFill>
                  <a:srgbClr val="333333"/>
                </a:solidFill>
                <a:highlight>
                  <a:srgbClr val="FFFFFF"/>
                </a:highlight>
                <a:latin typeface="Georgia"/>
                <a:ea typeface="Georgia"/>
                <a:cs typeface="Georgia"/>
                <a:sym typeface="Georgia"/>
              </a:rPr>
              <a:t> similarity scores.</a:t>
            </a:r>
          </a:p>
        </p:txBody>
      </p:sp>
      <p:sp>
        <p:nvSpPr>
          <p:cNvPr id="877" name="Shape 877"/>
          <p:cNvSpPr/>
          <p:nvPr/>
        </p:nvSpPr>
        <p:spPr>
          <a:xfrm>
            <a:off x="3052755" y="5792350"/>
            <a:ext cx="8157900" cy="330300"/>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US" sz="1800">
                <a:latin typeface="Georgia"/>
                <a:ea typeface="Georgia"/>
                <a:cs typeface="Georgia"/>
                <a:sym typeface="Georgia"/>
              </a:rPr>
              <a:t>Working code and answers to the questions</a:t>
            </a:r>
          </a:p>
        </p:txBody>
      </p:sp>
      <p:sp>
        <p:nvSpPr>
          <p:cNvPr id="878" name="Shape 878"/>
          <p:cNvSpPr/>
          <p:nvPr/>
        </p:nvSpPr>
        <p:spPr>
          <a:xfrm>
            <a:off x="2989800" y="5399657"/>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Oswald"/>
                <a:ea typeface="Oswald"/>
                <a:cs typeface="Oswald"/>
                <a:sym typeface="Oswald"/>
              </a:rPr>
              <a:t>DELIVERABLE</a:t>
            </a:r>
          </a:p>
        </p:txBody>
      </p:sp>
      <p:sp>
        <p:nvSpPr>
          <p:cNvPr id="879" name="Shape 879"/>
          <p:cNvSpPr/>
          <p:nvPr/>
        </p:nvSpPr>
        <p:spPr>
          <a:xfrm>
            <a:off x="2989800" y="1776150"/>
            <a:ext cx="8099699" cy="254100"/>
          </a:xfrm>
          <a:prstGeom prst="rect">
            <a:avLst/>
          </a:prstGeom>
          <a:noFill/>
          <a:ln>
            <a:noFill/>
          </a:ln>
        </p:spPr>
        <p:txBody>
          <a:bodyPr lIns="0" tIns="0" rIns="0" bIns="0" anchor="t" anchorCtr="0">
            <a:noAutofit/>
          </a:bodyPr>
          <a:lstStyle/>
          <a:p>
            <a:pPr lvl="0" rtl="0">
              <a:spcBef>
                <a:spcPts val="0"/>
              </a:spcBef>
              <a:buSzPct val="25000"/>
              <a:buNone/>
            </a:pPr>
            <a:r>
              <a:rPr lang="en-US" sz="2000" b="1">
                <a:solidFill>
                  <a:schemeClr val="dk1"/>
                </a:solidFill>
                <a:latin typeface="Oswald"/>
                <a:ea typeface="Oswald"/>
                <a:cs typeface="Oswald"/>
                <a:sym typeface="Oswald"/>
              </a:rPr>
              <a:t>TASKS AND QUESTIONS</a:t>
            </a:r>
          </a:p>
        </p:txBody>
      </p:sp>
      <p:cxnSp>
        <p:nvCxnSpPr>
          <p:cNvPr id="880" name="Shape 880"/>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
        <p:nvSpPr>
          <p:cNvPr id="881" name="Shape 881"/>
          <p:cNvSpPr/>
          <p:nvPr/>
        </p:nvSpPr>
        <p:spPr>
          <a:xfrm>
            <a:off x="635000" y="736600"/>
            <a:ext cx="117867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ACTIVITY: TWITTER LAB</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Shape 88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CONCLUSION</a:t>
            </a:r>
          </a:p>
        </p:txBody>
      </p:sp>
      <p:sp>
        <p:nvSpPr>
          <p:cNvPr id="887" name="Shape 887"/>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Arial" charset="0"/>
              <a:ea typeface="Arial" charset="0"/>
              <a:cs typeface="Arial" charset="0"/>
              <a:sym typeface="Oswald"/>
            </a:endParaRPr>
          </a:p>
          <a:p>
            <a:pPr marL="0" marR="0" lvl="0" indent="0" algn="l" rtl="0">
              <a:lnSpc>
                <a:spcPct val="88333"/>
              </a:lnSpc>
              <a:spcBef>
                <a:spcPts val="0"/>
              </a:spcBef>
              <a:buSzPct val="25000"/>
              <a:buNone/>
            </a:pPr>
            <a:r>
              <a:rPr lang="en-US" sz="9600" b="1" dirty="0">
                <a:solidFill>
                  <a:srgbClr val="FFFFFF"/>
                </a:solidFill>
                <a:latin typeface="Arial" charset="0"/>
                <a:ea typeface="Arial" charset="0"/>
                <a:cs typeface="Arial" charset="0"/>
                <a:sym typeface="Oswald"/>
              </a:rPr>
              <a:t>TOPIC REVIEW</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Shape 892"/>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L</a:t>
            </a:r>
            <a:r>
              <a:rPr lang="en-US" sz="2800" dirty="0">
                <a:solidFill>
                  <a:srgbClr val="333333"/>
                </a:solidFill>
                <a:highlight>
                  <a:srgbClr val="FFFFFF"/>
                </a:highlight>
                <a:latin typeface="Arial" charset="0"/>
                <a:ea typeface="Arial" charset="0"/>
                <a:cs typeface="Arial" charset="0"/>
                <a:sym typeface="Georgia"/>
              </a:rPr>
              <a:t>atent variable models attempt to uncover structure from text</a:t>
            </a:r>
            <a:r>
              <a:rPr lang="en-US" sz="2800" dirty="0">
                <a:latin typeface="Arial" charset="0"/>
                <a:ea typeface="Arial" charset="0"/>
                <a:cs typeface="Arial" charset="0"/>
                <a:sym typeface="Georgia"/>
              </a:rPr>
              <a:t>.</a:t>
            </a:r>
          </a:p>
          <a:p>
            <a:pPr marR="0" lvl="0" algn="l" rtl="0">
              <a:spcBef>
                <a:spcPts val="0"/>
              </a:spcBef>
              <a:buNone/>
            </a:pPr>
            <a:endParaRPr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D</a:t>
            </a:r>
            <a:r>
              <a:rPr lang="en-US" sz="2800" dirty="0">
                <a:solidFill>
                  <a:srgbClr val="333333"/>
                </a:solidFill>
                <a:highlight>
                  <a:srgbClr val="FFFFFF"/>
                </a:highlight>
                <a:latin typeface="Arial" charset="0"/>
                <a:ea typeface="Arial" charset="0"/>
                <a:cs typeface="Arial" charset="0"/>
                <a:sym typeface="Georgia"/>
              </a:rPr>
              <a:t>imensionality reduction is focused on replacing correlated columns</a:t>
            </a:r>
            <a:r>
              <a:rPr lang="en-US" sz="2800" dirty="0">
                <a:latin typeface="Arial" charset="0"/>
                <a:ea typeface="Arial" charset="0"/>
                <a:cs typeface="Arial" charset="0"/>
                <a:sym typeface="Georgia"/>
              </a:rPr>
              <a:t>.</a:t>
            </a:r>
          </a:p>
          <a:p>
            <a:pPr marR="0" lvl="0" algn="l" rtl="0">
              <a:spcBef>
                <a:spcPts val="0"/>
              </a:spcBef>
              <a:buNone/>
            </a:pPr>
            <a:endParaRPr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a:t>
            </a:r>
            <a:r>
              <a:rPr lang="en-US" sz="2800" dirty="0">
                <a:solidFill>
                  <a:srgbClr val="333333"/>
                </a:solidFill>
                <a:highlight>
                  <a:srgbClr val="FFFFFF"/>
                </a:highlight>
                <a:latin typeface="Arial" charset="0"/>
                <a:ea typeface="Arial" charset="0"/>
                <a:cs typeface="Arial" charset="0"/>
                <a:sym typeface="Georgia"/>
              </a:rPr>
              <a:t>opic modeling (or LDA) uncovers the topics that are most common to each document and then the words most common to those topics</a:t>
            </a:r>
            <a:r>
              <a:rPr lang="en-US" sz="2800" dirty="0">
                <a:latin typeface="Arial" charset="0"/>
                <a:ea typeface="Arial" charset="0"/>
                <a:cs typeface="Arial" charset="0"/>
                <a:sym typeface="Georgia"/>
              </a:rPr>
              <a:t>.</a:t>
            </a:r>
          </a:p>
          <a:p>
            <a:pPr marR="0" lvl="0" algn="l" rtl="0">
              <a:spcBef>
                <a:spcPts val="0"/>
              </a:spcBef>
              <a:buNone/>
            </a:pPr>
            <a:endParaRPr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W</a:t>
            </a:r>
            <a:r>
              <a:rPr lang="en-US" sz="2800" dirty="0">
                <a:solidFill>
                  <a:srgbClr val="333333"/>
                </a:solidFill>
                <a:highlight>
                  <a:srgbClr val="FFFFFF"/>
                </a:highlight>
                <a:latin typeface="Arial" charset="0"/>
                <a:ea typeface="Arial" charset="0"/>
                <a:cs typeface="Arial" charset="0"/>
                <a:sym typeface="Georgia"/>
              </a:rPr>
              <a:t>ord2Vec builds a representation of a word from the way it was used originally</a:t>
            </a:r>
            <a:r>
              <a:rPr lang="en-US" sz="2800" dirty="0">
                <a:latin typeface="Arial" charset="0"/>
                <a:ea typeface="Arial" charset="0"/>
                <a:cs typeface="Arial" charset="0"/>
                <a:sym typeface="Georgia"/>
              </a:rPr>
              <a:t>.</a:t>
            </a:r>
          </a:p>
          <a:p>
            <a:pPr marR="0" lvl="0" algn="l" rtl="0">
              <a:spcBef>
                <a:spcPts val="0"/>
              </a:spcBef>
              <a:buNone/>
            </a:pPr>
            <a:endParaRPr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B</a:t>
            </a:r>
            <a:r>
              <a:rPr lang="en-US" sz="2800" dirty="0">
                <a:solidFill>
                  <a:srgbClr val="333333"/>
                </a:solidFill>
                <a:highlight>
                  <a:srgbClr val="FFFFFF"/>
                </a:highlight>
                <a:latin typeface="Arial" charset="0"/>
                <a:ea typeface="Arial" charset="0"/>
                <a:cs typeface="Arial" charset="0"/>
                <a:sym typeface="Georgia"/>
              </a:rPr>
              <a:t>oth techniques avoid learning grammar rules and instead rely on large datasets. They learn based on how the words are used, making them very flexible</a:t>
            </a:r>
            <a:r>
              <a:rPr lang="en-US" sz="2800" dirty="0">
                <a:latin typeface="Arial" charset="0"/>
                <a:ea typeface="Arial" charset="0"/>
                <a:cs typeface="Arial" charset="0"/>
                <a:sym typeface="Georgia"/>
              </a:rPr>
              <a:t>.</a:t>
            </a:r>
          </a:p>
          <a:p>
            <a:pPr marR="0" lvl="0" algn="l" rtl="0">
              <a:spcBef>
                <a:spcPts val="1000"/>
              </a:spcBef>
              <a:buNone/>
            </a:pPr>
            <a:endParaRPr sz="2800" dirty="0">
              <a:latin typeface="Arial" charset="0"/>
              <a:ea typeface="Arial" charset="0"/>
              <a:cs typeface="Arial" charset="0"/>
              <a:sym typeface="Georgia"/>
            </a:endParaRPr>
          </a:p>
        </p:txBody>
      </p:sp>
      <p:sp>
        <p:nvSpPr>
          <p:cNvPr id="893" name="Shape 893"/>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CONCEPT REVIEW</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FAFC0"/>
        </a:solidFill>
        <a:effectLst/>
      </p:bgPr>
    </p:bg>
    <p:spTree>
      <p:nvGrpSpPr>
        <p:cNvPr id="1" name="Shape 931"/>
        <p:cNvGrpSpPr/>
        <p:nvPr/>
      </p:nvGrpSpPr>
      <p:grpSpPr>
        <a:xfrm>
          <a:off x="0" y="0"/>
          <a:ext cx="0" cy="0"/>
          <a:chOff x="0" y="0"/>
          <a:chExt cx="0" cy="0"/>
        </a:xfrm>
      </p:grpSpPr>
      <p:sp>
        <p:nvSpPr>
          <p:cNvPr id="932" name="Shape 932"/>
          <p:cNvSpPr/>
          <p:nvPr/>
        </p:nvSpPr>
        <p:spPr>
          <a:xfrm>
            <a:off x="635000" y="1473200"/>
            <a:ext cx="11734800" cy="16127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9000" b="1">
                <a:solidFill>
                  <a:srgbClr val="FFFFFF"/>
                </a:solidFill>
                <a:latin typeface="Arial" charset="0"/>
                <a:ea typeface="Arial" charset="0"/>
                <a:cs typeface="Arial" charset="0"/>
                <a:sym typeface="Oswald"/>
              </a:rPr>
              <a:t>EXIT TICKET </a:t>
            </a:r>
          </a:p>
          <a:p>
            <a:pPr marL="0" marR="0" lvl="0" indent="0" algn="l" rtl="0">
              <a:lnSpc>
                <a:spcPct val="75000"/>
              </a:lnSpc>
              <a:spcBef>
                <a:spcPts val="0"/>
              </a:spcBef>
              <a:buNone/>
            </a:pPr>
            <a:endParaRPr sz="9000" b="1">
              <a:solidFill>
                <a:srgbClr val="FFFFFF"/>
              </a:solidFill>
              <a:latin typeface="Arial" charset="0"/>
              <a:ea typeface="Arial" charset="0"/>
              <a:cs typeface="Arial" charset="0"/>
              <a:sym typeface="Impact"/>
            </a:endParaRPr>
          </a:p>
        </p:txBody>
      </p:sp>
      <p:cxnSp>
        <p:nvCxnSpPr>
          <p:cNvPr id="933" name="Shape 933"/>
          <p:cNvCxnSpPr/>
          <p:nvPr/>
        </p:nvCxnSpPr>
        <p:spPr>
          <a:xfrm>
            <a:off x="635000" y="635000"/>
            <a:ext cx="11734800" cy="0"/>
          </a:xfrm>
          <a:prstGeom prst="straightConnector1">
            <a:avLst/>
          </a:prstGeom>
          <a:noFill/>
          <a:ln w="12700" cap="flat" cmpd="sng">
            <a:solidFill>
              <a:srgbClr val="FFFFFF"/>
            </a:solidFill>
            <a:prstDash val="solid"/>
            <a:miter/>
            <a:headEnd type="none" w="med" len="med"/>
            <a:tailEnd type="none" w="med" len="med"/>
          </a:ln>
        </p:spPr>
      </p:cxnSp>
      <p:cxnSp>
        <p:nvCxnSpPr>
          <p:cNvPr id="934" name="Shape 934"/>
          <p:cNvCxnSpPr/>
          <p:nvPr/>
        </p:nvCxnSpPr>
        <p:spPr>
          <a:xfrm>
            <a:off x="635000" y="1219200"/>
            <a:ext cx="11734800" cy="0"/>
          </a:xfrm>
          <a:prstGeom prst="straightConnector1">
            <a:avLst/>
          </a:prstGeom>
          <a:noFill/>
          <a:ln w="12700" cap="flat" cmpd="sng">
            <a:solidFill>
              <a:srgbClr val="FFFFFF"/>
            </a:solidFill>
            <a:prstDash val="solid"/>
            <a:miter/>
            <a:headEnd type="none" w="med" len="med"/>
            <a:tailEnd type="none" w="med" len="med"/>
          </a:ln>
        </p:spPr>
      </p:cxnSp>
      <p:sp>
        <p:nvSpPr>
          <p:cNvPr id="935" name="Shape 935"/>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14285"/>
              </a:lnSpc>
              <a:spcBef>
                <a:spcPts val="0"/>
              </a:spcBef>
              <a:buSzPct val="25000"/>
              <a:buNone/>
            </a:pPr>
            <a:r>
              <a:rPr lang="en-US" sz="2800" b="1">
                <a:latin typeface="Arial" charset="0"/>
                <a:ea typeface="Arial" charset="0"/>
                <a:cs typeface="Arial" charset="0"/>
                <a:sym typeface="Oswald"/>
              </a:rPr>
              <a:t>LESSON</a:t>
            </a:r>
          </a:p>
        </p:txBody>
      </p:sp>
      <p:sp>
        <p:nvSpPr>
          <p:cNvPr id="936" name="Shape 936"/>
          <p:cNvSpPr/>
          <p:nvPr/>
        </p:nvSpPr>
        <p:spPr>
          <a:xfrm>
            <a:off x="3113900" y="4078875"/>
            <a:ext cx="7721699" cy="431700"/>
          </a:xfrm>
          <a:prstGeom prst="rect">
            <a:avLst/>
          </a:prstGeom>
          <a:noFill/>
          <a:ln>
            <a:noFill/>
          </a:ln>
        </p:spPr>
        <p:txBody>
          <a:bodyPr lIns="0" tIns="0" rIns="0" bIns="0" anchor="t" anchorCtr="0">
            <a:noAutofit/>
          </a:bodyPr>
          <a:lstStyle/>
          <a:p>
            <a:pPr marL="0" marR="0" lvl="0" indent="0" algn="l" rtl="0">
              <a:lnSpc>
                <a:spcPct val="114285"/>
              </a:lnSpc>
              <a:spcBef>
                <a:spcPts val="0"/>
              </a:spcBef>
              <a:buSzPct val="25000"/>
              <a:buNone/>
            </a:pPr>
            <a:r>
              <a:rPr lang="en-US" sz="2800" b="1">
                <a:latin typeface="Arial" charset="0"/>
                <a:ea typeface="Arial" charset="0"/>
                <a:cs typeface="Arial" charset="0"/>
                <a:sym typeface="Oswald"/>
              </a:rPr>
              <a:t>DON’T FORGET TO FILL OUT YOUR EXIT TICKET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Shape 51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LATENT VARIABLE MODELS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4512" y="1300718"/>
            <a:ext cx="8920288" cy="488714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338378"/>
            <a:ext cx="5803227" cy="3964122"/>
          </a:xfrm>
          <a:prstGeom prst="rect">
            <a:avLst/>
          </a:prstGeom>
        </p:spPr>
      </p:pic>
      <p:sp>
        <p:nvSpPr>
          <p:cNvPr id="2" name="Rectangle 1"/>
          <p:cNvSpPr/>
          <p:nvPr/>
        </p:nvSpPr>
        <p:spPr>
          <a:xfrm>
            <a:off x="635000" y="1518834"/>
            <a:ext cx="1581258" cy="557939"/>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Marketing</a:t>
            </a:r>
            <a:endParaRPr lang="en-US"/>
          </a:p>
        </p:txBody>
      </p:sp>
      <p:cxnSp>
        <p:nvCxnSpPr>
          <p:cNvPr id="6" name="Straight Arrow Connector 5"/>
          <p:cNvCxnSpPr>
            <a:stCxn id="2" idx="3"/>
          </p:cNvCxnSpPr>
          <p:nvPr/>
        </p:nvCxnSpPr>
        <p:spPr>
          <a:xfrm flipV="1">
            <a:off x="2216258" y="1797803"/>
            <a:ext cx="1868254" cy="1"/>
          </a:xfrm>
          <a:prstGeom prst="straightConnector1">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2011766" y="2355124"/>
            <a:ext cx="1581258" cy="5579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Science</a:t>
            </a:r>
            <a:endParaRPr lang="en-US" dirty="0"/>
          </a:p>
        </p:txBody>
      </p:sp>
      <p:cxnSp>
        <p:nvCxnSpPr>
          <p:cNvPr id="9" name="Straight Arrow Connector 8"/>
          <p:cNvCxnSpPr>
            <a:stCxn id="8" idx="3"/>
          </p:cNvCxnSpPr>
          <p:nvPr/>
        </p:nvCxnSpPr>
        <p:spPr>
          <a:xfrm>
            <a:off x="3593024" y="2634094"/>
            <a:ext cx="635000" cy="312073"/>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 idx="2"/>
          </p:cNvCxnSpPr>
          <p:nvPr/>
        </p:nvCxnSpPr>
        <p:spPr>
          <a:xfrm>
            <a:off x="2802395" y="2913063"/>
            <a:ext cx="299141" cy="1209486"/>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2" idx="2"/>
          </p:cNvCxnSpPr>
          <p:nvPr/>
        </p:nvCxnSpPr>
        <p:spPr>
          <a:xfrm flipH="1">
            <a:off x="635000" y="2076773"/>
            <a:ext cx="790629" cy="1540574"/>
          </a:xfrm>
          <a:prstGeom prst="straightConnector1">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39251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Shape 51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Arial" charset="0"/>
                <a:ea typeface="Arial" charset="0"/>
                <a:cs typeface="Arial" charset="0"/>
                <a:sym typeface="Oswald"/>
              </a:rPr>
              <a:t>Types of Machine Learning Problems</a:t>
            </a:r>
            <a:endParaRPr lang="en-US" sz="3200" b="1" dirty="0">
              <a:latin typeface="Arial" charset="0"/>
              <a:ea typeface="Arial" charset="0"/>
              <a:cs typeface="Arial" charset="0"/>
              <a:sym typeface="Oswald"/>
            </a:endParaRPr>
          </a:p>
        </p:txBody>
      </p:sp>
      <p:sp>
        <p:nvSpPr>
          <p:cNvPr id="5" name="Rectangle 4"/>
          <p:cNvSpPr/>
          <p:nvPr/>
        </p:nvSpPr>
        <p:spPr>
          <a:xfrm>
            <a:off x="3657601" y="3533613"/>
            <a:ext cx="7237708" cy="269670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a:endCxn id="5" idx="3"/>
          </p:cNvCxnSpPr>
          <p:nvPr/>
        </p:nvCxnSpPr>
        <p:spPr>
          <a:xfrm>
            <a:off x="1332854" y="4881966"/>
            <a:ext cx="95624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endCxn id="5" idx="2"/>
          </p:cNvCxnSpPr>
          <p:nvPr/>
        </p:nvCxnSpPr>
        <p:spPr>
          <a:xfrm>
            <a:off x="7276455" y="1828800"/>
            <a:ext cx="0" cy="44015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221172" y="2710902"/>
            <a:ext cx="2125903" cy="553998"/>
          </a:xfrm>
          <a:prstGeom prst="rect">
            <a:avLst/>
          </a:prstGeom>
          <a:noFill/>
        </p:spPr>
        <p:txBody>
          <a:bodyPr wrap="none" rtlCol="0">
            <a:spAutoFit/>
          </a:bodyPr>
          <a:lstStyle/>
          <a:p>
            <a:r>
              <a:rPr lang="en-US" sz="3000" dirty="0" smtClean="0"/>
              <a:t>Continuous</a:t>
            </a:r>
            <a:endParaRPr lang="en-US" sz="3000" dirty="0"/>
          </a:p>
        </p:txBody>
      </p:sp>
      <p:sp>
        <p:nvSpPr>
          <p:cNvPr id="38" name="TextBox 37"/>
          <p:cNvSpPr txBox="1"/>
          <p:nvPr/>
        </p:nvSpPr>
        <p:spPr>
          <a:xfrm>
            <a:off x="7546155" y="2702617"/>
            <a:ext cx="2125903" cy="553998"/>
          </a:xfrm>
          <a:prstGeom prst="rect">
            <a:avLst/>
          </a:prstGeom>
          <a:noFill/>
        </p:spPr>
        <p:txBody>
          <a:bodyPr wrap="none" rtlCol="0">
            <a:spAutoFit/>
          </a:bodyPr>
          <a:lstStyle/>
          <a:p>
            <a:r>
              <a:rPr lang="en-US" sz="3000" dirty="0" smtClean="0"/>
              <a:t>Categorical</a:t>
            </a:r>
            <a:endParaRPr lang="en-US" sz="3000" dirty="0"/>
          </a:p>
        </p:txBody>
      </p:sp>
      <p:sp>
        <p:nvSpPr>
          <p:cNvPr id="39" name="TextBox 38"/>
          <p:cNvSpPr txBox="1"/>
          <p:nvPr/>
        </p:nvSpPr>
        <p:spPr>
          <a:xfrm>
            <a:off x="1503609" y="4029559"/>
            <a:ext cx="2105063" cy="553998"/>
          </a:xfrm>
          <a:prstGeom prst="rect">
            <a:avLst/>
          </a:prstGeom>
          <a:noFill/>
        </p:spPr>
        <p:txBody>
          <a:bodyPr wrap="none" rtlCol="0">
            <a:spAutoFit/>
          </a:bodyPr>
          <a:lstStyle/>
          <a:p>
            <a:r>
              <a:rPr lang="en-US" sz="3000" dirty="0" smtClean="0"/>
              <a:t>Supervised</a:t>
            </a:r>
            <a:endParaRPr lang="en-US" sz="3000" dirty="0"/>
          </a:p>
        </p:txBody>
      </p:sp>
      <p:sp>
        <p:nvSpPr>
          <p:cNvPr id="40" name="TextBox 39"/>
          <p:cNvSpPr txBox="1"/>
          <p:nvPr/>
        </p:nvSpPr>
        <p:spPr>
          <a:xfrm>
            <a:off x="1077210" y="5377912"/>
            <a:ext cx="2531462" cy="553998"/>
          </a:xfrm>
          <a:prstGeom prst="rect">
            <a:avLst/>
          </a:prstGeom>
          <a:noFill/>
        </p:spPr>
        <p:txBody>
          <a:bodyPr wrap="none" rtlCol="0">
            <a:spAutoFit/>
          </a:bodyPr>
          <a:lstStyle/>
          <a:p>
            <a:r>
              <a:rPr lang="en-US" sz="3000" dirty="0" smtClean="0"/>
              <a:t>Unsupervised</a:t>
            </a:r>
            <a:endParaRPr lang="en-US" sz="3000" dirty="0"/>
          </a:p>
        </p:txBody>
      </p:sp>
      <p:sp>
        <p:nvSpPr>
          <p:cNvPr id="41" name="TextBox 40"/>
          <p:cNvSpPr txBox="1"/>
          <p:nvPr/>
        </p:nvSpPr>
        <p:spPr>
          <a:xfrm>
            <a:off x="4242876" y="3937623"/>
            <a:ext cx="2125903" cy="553998"/>
          </a:xfrm>
          <a:prstGeom prst="rect">
            <a:avLst/>
          </a:prstGeom>
          <a:noFill/>
        </p:spPr>
        <p:txBody>
          <a:bodyPr wrap="none" rtlCol="0">
            <a:spAutoFit/>
          </a:bodyPr>
          <a:lstStyle/>
          <a:p>
            <a:r>
              <a:rPr lang="en-US" sz="3000" smtClean="0"/>
              <a:t>Regression</a:t>
            </a:r>
            <a:endParaRPr lang="en-US" sz="3000" dirty="0"/>
          </a:p>
        </p:txBody>
      </p:sp>
      <p:sp>
        <p:nvSpPr>
          <p:cNvPr id="42" name="TextBox 41"/>
          <p:cNvSpPr txBox="1"/>
          <p:nvPr/>
        </p:nvSpPr>
        <p:spPr>
          <a:xfrm>
            <a:off x="7546155" y="3966649"/>
            <a:ext cx="2446504" cy="553998"/>
          </a:xfrm>
          <a:prstGeom prst="rect">
            <a:avLst/>
          </a:prstGeom>
          <a:noFill/>
        </p:spPr>
        <p:txBody>
          <a:bodyPr wrap="none" rtlCol="0">
            <a:spAutoFit/>
          </a:bodyPr>
          <a:lstStyle/>
          <a:p>
            <a:r>
              <a:rPr lang="en-US" sz="3000" smtClean="0"/>
              <a:t>Classification</a:t>
            </a:r>
            <a:endParaRPr lang="en-US" sz="3000" dirty="0"/>
          </a:p>
        </p:txBody>
      </p:sp>
      <p:sp>
        <p:nvSpPr>
          <p:cNvPr id="43" name="TextBox 42"/>
          <p:cNvSpPr txBox="1"/>
          <p:nvPr/>
        </p:nvSpPr>
        <p:spPr>
          <a:xfrm>
            <a:off x="7546155" y="5180376"/>
            <a:ext cx="1912703" cy="553998"/>
          </a:xfrm>
          <a:prstGeom prst="rect">
            <a:avLst/>
          </a:prstGeom>
          <a:noFill/>
        </p:spPr>
        <p:txBody>
          <a:bodyPr wrap="none" rtlCol="0">
            <a:spAutoFit/>
          </a:bodyPr>
          <a:lstStyle/>
          <a:p>
            <a:r>
              <a:rPr lang="en-US" sz="3000" dirty="0" smtClean="0"/>
              <a:t>Clustering</a:t>
            </a:r>
            <a:endParaRPr lang="en-US" sz="3000" dirty="0"/>
          </a:p>
        </p:txBody>
      </p:sp>
      <p:sp>
        <p:nvSpPr>
          <p:cNvPr id="44" name="TextBox 43"/>
          <p:cNvSpPr txBox="1"/>
          <p:nvPr/>
        </p:nvSpPr>
        <p:spPr>
          <a:xfrm>
            <a:off x="4298296" y="5084818"/>
            <a:ext cx="2768707" cy="1015663"/>
          </a:xfrm>
          <a:prstGeom prst="rect">
            <a:avLst/>
          </a:prstGeom>
          <a:noFill/>
        </p:spPr>
        <p:txBody>
          <a:bodyPr wrap="none" rtlCol="0">
            <a:spAutoFit/>
          </a:bodyPr>
          <a:lstStyle/>
          <a:p>
            <a:r>
              <a:rPr lang="en-US" sz="3000" dirty="0" smtClean="0"/>
              <a:t>PCA / </a:t>
            </a:r>
          </a:p>
          <a:p>
            <a:r>
              <a:rPr lang="en-US" sz="3000" dirty="0" smtClean="0"/>
              <a:t>Factor analysis</a:t>
            </a:r>
            <a:endParaRPr lang="en-US" sz="3000" dirty="0"/>
          </a:p>
        </p:txBody>
      </p:sp>
    </p:spTree>
    <p:extLst>
      <p:ext uri="{BB962C8B-B14F-4D97-AF65-F5344CB8AC3E}">
        <p14:creationId xmlns:p14="http://schemas.microsoft.com/office/powerpoint/2010/main" val="224398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44" grpId="0"/>
    </p:bldLst>
  </p:timing>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341</TotalTime>
  <Words>3004</Words>
  <Application>Microsoft Macintosh PowerPoint</Application>
  <PresentationFormat>Custom</PresentationFormat>
  <Paragraphs>538</Paragraphs>
  <Slides>77</Slides>
  <Notes>77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77</vt:i4>
      </vt:variant>
    </vt:vector>
  </HeadingPairs>
  <TitlesOfParts>
    <vt:vector size="86" baseType="lpstr">
      <vt:lpstr>Consolas</vt:lpstr>
      <vt:lpstr>Georgia</vt:lpstr>
      <vt:lpstr>Helvetica Neue</vt:lpstr>
      <vt:lpstr>Impact</vt:lpstr>
      <vt:lpstr>Merriweather Sans</vt:lpstr>
      <vt:lpstr>Oswald</vt:lpstr>
      <vt:lpstr>Arial</vt:lpstr>
      <vt:lpstr>White</vt:lpstr>
      <vt:lpstr>White</vt:lpstr>
      <vt:lpstr>PowerPoint Presentation</vt:lpstr>
      <vt:lpstr>PowerPoint Presentation</vt:lpstr>
      <vt:lpstr>PowerPoint Presentation</vt:lpstr>
      <vt:lpstr>LEARNING OBJECTIVES</vt:lpstr>
      <vt:lpstr>PowerPoint Presentation</vt:lpstr>
      <vt:lpstr>LEARNING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Reid Offringa</cp:lastModifiedBy>
  <cp:revision>229</cp:revision>
  <dcterms:modified xsi:type="dcterms:W3CDTF">2017-03-24T04:16:03Z</dcterms:modified>
</cp:coreProperties>
</file>